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68" r:id="rId4"/>
    <p:sldId id="269" r:id="rId5"/>
    <p:sldId id="270" r:id="rId6"/>
    <p:sldId id="271" r:id="rId7"/>
    <p:sldId id="272" r:id="rId8"/>
    <p:sldId id="264" r:id="rId9"/>
    <p:sldId id="265" r:id="rId10"/>
    <p:sldId id="266" r:id="rId11"/>
    <p:sldId id="267" r:id="rId12"/>
    <p:sldId id="258" r:id="rId13"/>
    <p:sldId id="274" r:id="rId14"/>
    <p:sldId id="275" r:id="rId15"/>
    <p:sldId id="283" r:id="rId16"/>
    <p:sldId id="276" r:id="rId17"/>
    <p:sldId id="277" r:id="rId18"/>
    <p:sldId id="278" r:id="rId19"/>
    <p:sldId id="279" r:id="rId20"/>
    <p:sldId id="280" r:id="rId21"/>
    <p:sldId id="281" r:id="rId22"/>
    <p:sldId id="282" r:id="rId23"/>
    <p:sldId id="284" r:id="rId24"/>
    <p:sldId id="259" r:id="rId25"/>
    <p:sldId id="260" r:id="rId26"/>
    <p:sldId id="261" r:id="rId27"/>
  </p:sldIdLst>
  <p:sldSz cx="14630400" cy="8229600"/>
  <p:notesSz cx="8229600" cy="14630400"/>
  <p:embeddedFontLst>
    <p:embeddedFont>
      <p:font typeface="Roboto" panose="02000000000000000000" pitchFamily="2" charset="0"/>
      <p:regular r:id="rId29"/>
      <p:bold r:id="rId30"/>
      <p:italic r:id="rId31"/>
      <p:boldItalic r:id="rId32"/>
    </p:embeddedFont>
    <p:embeddedFont>
      <p:font typeface="Roboto Bold" panose="02000000000000000000" charset="0"/>
      <p:bold r:id="rId33"/>
    </p:embeddedFont>
    <p:embeddedFont>
      <p:font typeface="Roboto Slab" pitchFamily="2" charset="0"/>
      <p:regular r:id="rId34"/>
      <p:bold r:id="rId35"/>
    </p:embeddedFont>
  </p:embeddedFontLst>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59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C27E-A2C2-914A-91C2-82977EB41D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5E099-0E67-7924-04BD-073C28899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5D665-7167-CAF2-511A-DDCA3EDE4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17A1B0-DEC7-402E-8436-E57E2179C67C}"/>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24647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E7F6-A8B7-5576-3AA1-02A2C94760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D6C56-CC70-ACBC-95AF-2D4536FB8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8FB0D-AA6D-018B-A894-5C935C4783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B70485-33A8-7761-6B7C-EB1E798FE8D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999152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0F330-85EA-9FD3-0290-A0BED73EB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A8237-422E-6175-CC8A-D1EC3532F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B1B91C-0D78-A567-D561-E545D1588A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ACBB59-0E7A-A09B-9952-1397CC2B5F83}"/>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769090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35947-535D-2AC0-F16E-B49628BEAF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6196A-8596-C14A-412D-F458C4F01D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32131-2C8B-2E3E-0D72-F5D53FE3BE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A4C139-F348-3385-FCBA-601C54DEA514}"/>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819031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C2859-89E9-A37E-2227-F2C307E18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6241FF-6F6C-96F0-9984-750E946C74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2738B-7954-FA35-8F83-D2AE0EC5AD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C786EF-E7BE-415F-F430-CEC0922C22F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976191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38EBE-D9B6-FE6E-E829-0F4540ADB5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1514C-F869-AC27-668E-BF9D1766C2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ED667-2024-830D-C20E-F8A94ACA9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B22D29-6288-ACCC-38D4-A58D844CE9F0}"/>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52044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DA32D-C4B5-C0A8-0BE3-7DEA68C69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64C16-BE0C-A33F-C678-21F4CBBF1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4DC8B-0E86-4FCC-2C88-1C5ABF04FC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48B1D7-C0C8-6989-09FB-9B0D591FBEE8}"/>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458533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C3EEC-6B5D-42B1-7796-F998F53C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E1298-F34D-5D7C-9100-A3409ADB9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B9946-E30B-3815-9004-8FCA4288DD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673907-C7AA-59F6-2BE2-EA0760E40CFB}"/>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959058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9EDE3-6587-E699-19C7-33187B640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AA7A4-1F7E-5552-3158-80C44B494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27437-EBD1-4D25-0D21-E0C8E94B48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BAB845-D7FB-AA94-B8DF-54F305018F24}"/>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93689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9F15F-0907-3F01-57F8-225780C2AA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13B27-05B0-F439-41AD-2B2206C115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18D2D-AC49-7753-8707-C5E8725D73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B3B747-293E-3998-A92A-1A4ABBD5FD7D}"/>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049880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E0177-36A8-A9EB-8DA3-B4685A43D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952CD-2DE5-5861-DBBA-4CCA8B1B2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EA3CC-056A-E3BE-D2B5-3492566E76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15A0F1-75AA-1148-D2B4-5E2DCBB907E4}"/>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51328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42EA3-8EED-2F56-6B44-73F467134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682B5E-41AB-DEB9-3073-A82A694EC1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043067-95F0-A6E5-8228-DCE86CFCA1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6AC0A-FFD1-54D1-99AA-C09C08F18570}"/>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593617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BF6FD-9FF7-7786-9EE8-1EBC39646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08BD3-8DE1-6C61-4091-99B9A3BE7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9B860-607E-CCB2-2C00-5F88D0EDCA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D43D36-37E6-BB05-8121-991711772147}"/>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217453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B35F4-BD91-23E2-4F10-AE70242CF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F2B13-4661-7FD3-68D4-64A111AD2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241C1F-AD9F-6D20-86B9-8F042BB293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D6D125-91DA-ED70-FE8E-4D6938C0CAA6}"/>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8564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097D7-A0BD-0020-6AB3-D78C782BC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B9074-70C7-D3E4-01A3-5DD8C9680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7E8C4-828A-A72C-F8D5-B2DE94E5A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3735E8-53EB-FA35-BB12-94129E5A5360}"/>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479075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63157-AFE2-9DB6-089B-F3FD00E28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7264F-DCE1-F6F6-03CC-BF12AF5B1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B6C2A-45D7-A21F-FA74-D36997E317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D14C2A-2860-1425-5B3A-29225AAB612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18141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211E8-66CC-4A47-93CD-5FC1E89C1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27FDC-91A0-F6B0-38F6-6AD5FF5D0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305701-4DA7-7549-CBF7-79A910F3EE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92B436-9AD8-00B9-3D77-AAD20E9F2B32}"/>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07168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1778-751C-4848-8969-F68DA0629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BD814-9EDA-9D78-3E01-9912442CCE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6C7AB-51D4-ADBA-99F2-D2F69B73F3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2C8FA9-F9D9-4D45-5474-2B40E534102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5159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4F7C4-9033-45A3-1C39-8BBD3988D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3B861-3B87-318A-3EB3-001B40074B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69C68-D014-DC47-4C91-6CEA44FFF9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926F3D-5ACA-9B0E-0963-623B4B6469B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198702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E968D-D9F9-EBDB-6244-7015ED67A8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F05AC-058C-78EC-C7BC-D73DFF649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5A72E-6F97-F6C3-7558-75CC029CB3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9E689E-450B-91EF-B3DF-09CBBB4DCE4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67090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EC"/>
          </a:p>
        </p:txBody>
      </p:sp>
      <p:sp>
        <p:nvSpPr>
          <p:cNvPr id="3" name="Shape 1"/>
          <p:cNvSpPr/>
          <p:nvPr/>
        </p:nvSpPr>
        <p:spPr>
          <a:xfrm>
            <a:off x="0" y="0"/>
            <a:ext cx="14630400" cy="8229600"/>
          </a:xfrm>
          <a:prstGeom prst="rect">
            <a:avLst/>
          </a:prstGeom>
          <a:solidFill>
            <a:srgbClr val="FBFCFE"/>
          </a:solidFill>
          <a:ln/>
        </p:spPr>
        <p:txBody>
          <a:bodyPr/>
          <a:lstStyle/>
          <a:p>
            <a:endParaRPr lang="es-EC"/>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foroalfa.org/articulos/la-brecha-de-la-marca?srsltid=AfmBOopdSyzm-1ae4TjjjPa2_b4AzmdcxlEvAMZ2SX26zbGCVBPvgsHE"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www.tiktok.com/@conviertetedigital/video/704911731863848883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3801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¿Qué es la Identidad Corporativa?</a:t>
            </a:r>
            <a:endParaRPr lang="en-US" sz="4450" dirty="0"/>
          </a:p>
        </p:txBody>
      </p:sp>
      <p:sp>
        <p:nvSpPr>
          <p:cNvPr id="4" name="Text 1"/>
          <p:cNvSpPr/>
          <p:nvPr/>
        </p:nvSpPr>
        <p:spPr>
          <a:xfrm>
            <a:off x="6280190" y="399573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La identidad corporativa define la imagen y personalidad de una empresa.</a:t>
            </a:r>
            <a:endParaRPr lang="en-US" sz="1750" dirty="0"/>
          </a:p>
        </p:txBody>
      </p:sp>
      <p:sp>
        <p:nvSpPr>
          <p:cNvPr id="5" name="Text 2"/>
          <p:cNvSpPr/>
          <p:nvPr/>
        </p:nvSpPr>
        <p:spPr>
          <a:xfrm>
            <a:off x="6280190" y="461379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Incluye logo, tipografía, colores y tono de voz, esenciales para su reconocimiento.</a:t>
            </a:r>
            <a:endParaRPr lang="en-US" sz="1750" dirty="0"/>
          </a:p>
        </p:txBody>
      </p:sp>
      <p:sp>
        <p:nvSpPr>
          <p:cNvPr id="6" name="Shape 3"/>
          <p:cNvSpPr/>
          <p:nvPr/>
        </p:nvSpPr>
        <p:spPr>
          <a:xfrm>
            <a:off x="6280190" y="5611654"/>
            <a:ext cx="362903" cy="362903"/>
          </a:xfrm>
          <a:prstGeom prst="roundRect">
            <a:avLst>
              <a:gd name="adj" fmla="val 25194296"/>
            </a:avLst>
          </a:prstGeom>
          <a:noFill/>
          <a:ln w="7620">
            <a:solidFill>
              <a:srgbClr val="FFFFFF"/>
            </a:solidFill>
            <a:prstDash val="solid"/>
          </a:ln>
        </p:spPr>
        <p:txBody>
          <a:bodyPr/>
          <a:lstStyle/>
          <a:p>
            <a:endParaRPr lang="es-EC"/>
          </a:p>
        </p:txBody>
      </p:sp>
      <p:pic>
        <p:nvPicPr>
          <p:cNvPr id="7" name="Image 1" descr="preencoded.png"/>
          <p:cNvPicPr>
            <a:picLocks noChangeAspect="1"/>
          </p:cNvPicPr>
          <p:nvPr/>
        </p:nvPicPr>
        <p:blipFill>
          <a:blip r:embed="rId4"/>
          <a:stretch>
            <a:fillRect/>
          </a:stretch>
        </p:blipFill>
        <p:spPr>
          <a:xfrm>
            <a:off x="6287810" y="5619274"/>
            <a:ext cx="347663" cy="347663"/>
          </a:xfrm>
          <a:prstGeom prst="rect">
            <a:avLst/>
          </a:prstGeom>
        </p:spPr>
      </p:pic>
      <p:sp>
        <p:nvSpPr>
          <p:cNvPr id="8" name="Text 4"/>
          <p:cNvSpPr/>
          <p:nvPr/>
        </p:nvSpPr>
        <p:spPr>
          <a:xfrm>
            <a:off x="6756440" y="5594747"/>
            <a:ext cx="5100280" cy="396835"/>
          </a:xfrm>
          <a:prstGeom prst="rect">
            <a:avLst/>
          </a:prstGeom>
          <a:noFill/>
          <a:ln/>
        </p:spPr>
        <p:txBody>
          <a:bodyPr wrap="none" lIns="0" tIns="0" rIns="0" bIns="0" rtlCol="0" anchor="t"/>
          <a:lstStyle/>
          <a:p>
            <a:pPr marL="0" indent="0" algn="l">
              <a:lnSpc>
                <a:spcPts val="3100"/>
              </a:lnSpc>
              <a:buNone/>
            </a:pPr>
            <a:r>
              <a:rPr lang="en-US" sz="2200" b="1" dirty="0">
                <a:solidFill>
                  <a:srgbClr val="15213F"/>
                </a:solidFill>
                <a:latin typeface="Roboto Bold" pitchFamily="34" charset="0"/>
                <a:ea typeface="Roboto Bold" pitchFamily="34" charset="-122"/>
                <a:cs typeface="Roboto Bold" pitchFamily="34" charset="-120"/>
              </a:rPr>
              <a:t>por MONICA PATRICIA SALAZAR TAPIA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F5E67-0204-9847-295E-23C68C53601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20D34F7-972E-6491-FA6A-219023309B5F}"/>
              </a:ext>
            </a:extLst>
          </p:cNvPr>
          <p:cNvSpPr/>
          <p:nvPr/>
        </p:nvSpPr>
        <p:spPr>
          <a:xfrm>
            <a:off x="1761767" y="520079"/>
            <a:ext cx="12074843"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Tarea: </a:t>
            </a:r>
            <a:r>
              <a:rPr lang="en-US" sz="4450" dirty="0" err="1">
                <a:solidFill>
                  <a:srgbClr val="3257B8"/>
                </a:solidFill>
                <a:latin typeface="Roboto Slab" pitchFamily="34" charset="0"/>
                <a:ea typeface="Roboto Slab" pitchFamily="34" charset="-122"/>
                <a:cs typeface="Roboto Slab" pitchFamily="34" charset="-120"/>
              </a:rPr>
              <a:t>Revisar</a:t>
            </a:r>
            <a:r>
              <a:rPr lang="en-US" sz="4450" dirty="0">
                <a:solidFill>
                  <a:srgbClr val="3257B8"/>
                </a:solidFill>
                <a:latin typeface="Roboto Slab" pitchFamily="34" charset="0"/>
                <a:ea typeface="Roboto Slab" pitchFamily="34" charset="-122"/>
                <a:cs typeface="Roboto Slab" pitchFamily="34" charset="-120"/>
              </a:rPr>
              <a:t> Logo</a:t>
            </a:r>
            <a:endParaRPr lang="en-US" sz="4450" dirty="0"/>
          </a:p>
        </p:txBody>
      </p:sp>
      <p:sp>
        <p:nvSpPr>
          <p:cNvPr id="3" name="Text 1">
            <a:extLst>
              <a:ext uri="{FF2B5EF4-FFF2-40B4-BE49-F238E27FC236}">
                <a16:creationId xmlns:a16="http://schemas.microsoft.com/office/drawing/2014/main" id="{37253AF3-6D49-FE66-30E3-1429A9879353}"/>
              </a:ext>
            </a:extLst>
          </p:cNvPr>
          <p:cNvSpPr/>
          <p:nvPr/>
        </p:nvSpPr>
        <p:spPr>
          <a:xfrm>
            <a:off x="793790" y="3997166"/>
            <a:ext cx="2835235" cy="354330"/>
          </a:xfrm>
          <a:prstGeom prst="rect">
            <a:avLst/>
          </a:prstGeom>
          <a:noFill/>
          <a:ln/>
        </p:spPr>
        <p:txBody>
          <a:bodyPr wrap="none" lIns="0" tIns="0" rIns="0" bIns="0" rtlCol="0" anchor="t"/>
          <a:lstStyle/>
          <a:p>
            <a:pPr marL="0" indent="0" algn="l">
              <a:lnSpc>
                <a:spcPts val="2750"/>
              </a:lnSpc>
              <a:buNone/>
            </a:pPr>
            <a:r>
              <a:rPr lang="en-US" sz="2200" dirty="0" err="1"/>
              <a:t>Visualizar</a:t>
            </a:r>
            <a:r>
              <a:rPr lang="en-US" sz="2200" dirty="0"/>
              <a:t>,: Colores, </a:t>
            </a:r>
            <a:r>
              <a:rPr lang="en-US" sz="2200" dirty="0" err="1"/>
              <a:t>Tipografía</a:t>
            </a:r>
            <a:r>
              <a:rPr lang="en-US" sz="2200" dirty="0"/>
              <a:t>, </a:t>
            </a:r>
            <a:r>
              <a:rPr lang="en-US" sz="2200" dirty="0" err="1"/>
              <a:t>Símbolos</a:t>
            </a:r>
            <a:r>
              <a:rPr lang="en-US" sz="2200" dirty="0"/>
              <a:t>, </a:t>
            </a:r>
            <a:r>
              <a:rPr lang="en-US" sz="2200" dirty="0" err="1"/>
              <a:t>Simplicidad</a:t>
            </a:r>
            <a:r>
              <a:rPr lang="en-US" sz="2200" dirty="0"/>
              <a:t>, </a:t>
            </a:r>
            <a:r>
              <a:rPr lang="en-US" sz="2200" dirty="0" err="1"/>
              <a:t>coherencia</a:t>
            </a:r>
            <a:r>
              <a:rPr lang="en-US" sz="2200" dirty="0"/>
              <a:t> </a:t>
            </a:r>
          </a:p>
          <a:p>
            <a:pPr marL="0" indent="0" algn="l">
              <a:lnSpc>
                <a:spcPts val="2750"/>
              </a:lnSpc>
              <a:buNone/>
            </a:pPr>
            <a:endParaRPr lang="en-US" sz="2200" dirty="0"/>
          </a:p>
          <a:p>
            <a:pPr marL="0" indent="0" algn="l">
              <a:lnSpc>
                <a:spcPts val="2750"/>
              </a:lnSpc>
              <a:buNone/>
            </a:pPr>
            <a:r>
              <a:rPr lang="en-US" sz="2200" dirty="0" err="1"/>
              <a:t>Identificar</a:t>
            </a:r>
            <a:r>
              <a:rPr lang="en-US" sz="2200" dirty="0"/>
              <a:t> la </a:t>
            </a:r>
            <a:r>
              <a:rPr lang="en-US" sz="2200" dirty="0" err="1"/>
              <a:t>Pregnancia</a:t>
            </a:r>
            <a:r>
              <a:rPr lang="en-US" sz="2200" dirty="0"/>
              <a:t>: </a:t>
            </a:r>
            <a:r>
              <a:rPr lang="en-US" sz="2200" dirty="0" err="1"/>
              <a:t>si</a:t>
            </a:r>
            <a:r>
              <a:rPr lang="en-US" sz="2200" dirty="0"/>
              <a:t> </a:t>
            </a:r>
            <a:r>
              <a:rPr lang="en-US" sz="2200" dirty="0" err="1"/>
              <a:t>recuerdan</a:t>
            </a:r>
            <a:r>
              <a:rPr lang="en-US" sz="2200" dirty="0"/>
              <a:t> </a:t>
            </a:r>
            <a:r>
              <a:rPr lang="en-US" sz="2200" dirty="0" err="1"/>
              <a:t>el</a:t>
            </a:r>
            <a:r>
              <a:rPr lang="en-US" sz="2200" dirty="0"/>
              <a:t> logo y lo </a:t>
            </a:r>
            <a:r>
              <a:rPr lang="en-US" sz="2200" dirty="0" err="1"/>
              <a:t>dibujen</a:t>
            </a:r>
            <a:r>
              <a:rPr lang="en-US" sz="2200" dirty="0"/>
              <a:t>  </a:t>
            </a:r>
          </a:p>
        </p:txBody>
      </p:sp>
      <p:sp>
        <p:nvSpPr>
          <p:cNvPr id="11" name="CuadroTexto 10">
            <a:extLst>
              <a:ext uri="{FF2B5EF4-FFF2-40B4-BE49-F238E27FC236}">
                <a16:creationId xmlns:a16="http://schemas.microsoft.com/office/drawing/2014/main" id="{92C60004-B579-7F35-77CF-99FD6DCACB41}"/>
              </a:ext>
            </a:extLst>
          </p:cNvPr>
          <p:cNvSpPr txBox="1"/>
          <p:nvPr/>
        </p:nvSpPr>
        <p:spPr>
          <a:xfrm>
            <a:off x="793789" y="1966680"/>
            <a:ext cx="11736877" cy="369332"/>
          </a:xfrm>
          <a:prstGeom prst="rect">
            <a:avLst/>
          </a:prstGeom>
          <a:noFill/>
        </p:spPr>
        <p:txBody>
          <a:bodyPr wrap="square">
            <a:spAutoFit/>
          </a:bodyPr>
          <a:lstStyle/>
          <a:p>
            <a:r>
              <a:rPr lang="es-ES" b="1" dirty="0"/>
              <a:t>Objetivo:</a:t>
            </a:r>
            <a:r>
              <a:rPr lang="es-ES" dirty="0"/>
              <a:t> Comprender cómo los elementos visuales comunican la personalidad de la marca.</a:t>
            </a:r>
            <a:endParaRPr lang="es-EC" dirty="0"/>
          </a:p>
        </p:txBody>
      </p:sp>
    </p:spTree>
    <p:extLst>
      <p:ext uri="{BB962C8B-B14F-4D97-AF65-F5344CB8AC3E}">
        <p14:creationId xmlns:p14="http://schemas.microsoft.com/office/powerpoint/2010/main" val="3724781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CFD4C-85F5-786C-F9A2-0808803DE30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C7B6A4B-833A-DAED-98A2-B27A62BE6F64}"/>
              </a:ext>
            </a:extLst>
          </p:cNvPr>
          <p:cNvSpPr/>
          <p:nvPr/>
        </p:nvSpPr>
        <p:spPr>
          <a:xfrm>
            <a:off x="1761767" y="520079"/>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11" name="CuadroTexto 10">
            <a:extLst>
              <a:ext uri="{FF2B5EF4-FFF2-40B4-BE49-F238E27FC236}">
                <a16:creationId xmlns:a16="http://schemas.microsoft.com/office/drawing/2014/main" id="{05B5F990-F8FD-C159-4E03-AF0C9DFF7956}"/>
              </a:ext>
            </a:extLst>
          </p:cNvPr>
          <p:cNvSpPr txBox="1"/>
          <p:nvPr/>
        </p:nvSpPr>
        <p:spPr>
          <a:xfrm>
            <a:off x="793789" y="1966680"/>
            <a:ext cx="11736877" cy="5078313"/>
          </a:xfrm>
          <a:prstGeom prst="rect">
            <a:avLst/>
          </a:prstGeom>
          <a:noFill/>
        </p:spPr>
        <p:txBody>
          <a:bodyPr wrap="square">
            <a:spAutoFit/>
          </a:bodyPr>
          <a:lstStyle/>
          <a:p>
            <a:r>
              <a:rPr lang="es-EC" dirty="0"/>
              <a:t>Tarea: leer el caso Gap, Tropicana, Pepsi, London 2012 (Juegos Olímpicos), Kraft </a:t>
            </a:r>
            <a:r>
              <a:rPr lang="es-EC" dirty="0" err="1"/>
              <a:t>Foods</a:t>
            </a:r>
            <a:r>
              <a:rPr lang="es-EC" dirty="0"/>
              <a:t> (2009), </a:t>
            </a:r>
            <a:r>
              <a:rPr lang="es-ES" dirty="0"/>
              <a:t>Instituto de Estudios Orientales de la Universidad de Columbia Británica</a:t>
            </a:r>
            <a:endParaRPr lang="es-EC" dirty="0"/>
          </a:p>
          <a:p>
            <a:endParaRPr lang="es-EC" dirty="0"/>
          </a:p>
          <a:p>
            <a:r>
              <a:rPr lang="es-EC" dirty="0">
                <a:hlinkClick r:id="rId3"/>
              </a:rPr>
              <a:t>https://foroalfa.org/articulos/la-brecha-de-la-marca?srsltid=AfmBOopdSyzm-1ae4TjjjPa2_b4AzmdcxlEvAMZ2SX26zbGCVBPvgsHE</a:t>
            </a:r>
            <a:endParaRPr lang="es-EC" dirty="0"/>
          </a:p>
          <a:p>
            <a:endParaRPr lang="es-EC" dirty="0"/>
          </a:p>
          <a:p>
            <a:endParaRPr lang="es-EC" dirty="0"/>
          </a:p>
          <a:p>
            <a:endParaRPr lang="es-EC" dirty="0"/>
          </a:p>
          <a:p>
            <a:r>
              <a:rPr lang="es-EC" dirty="0">
                <a:hlinkClick r:id="rId4"/>
              </a:rPr>
              <a:t>https://www.tiktok.com/@conviertetedigital/video/7049117318638488838</a:t>
            </a:r>
            <a:endParaRPr lang="es-EC" dirty="0"/>
          </a:p>
          <a:p>
            <a:endParaRPr lang="es-EC" dirty="0"/>
          </a:p>
          <a:p>
            <a:r>
              <a:rPr lang="es-EC" dirty="0"/>
              <a:t>https://www.thebrandingjournal.com/2015/05/what-to-learn-from-tropicanas-packaging-redesign-failure/</a:t>
            </a:r>
          </a:p>
          <a:p>
            <a:endParaRPr lang="es-EC" dirty="0"/>
          </a:p>
          <a:p>
            <a:endParaRPr lang="es-EC" dirty="0"/>
          </a:p>
          <a:p>
            <a:r>
              <a:rPr lang="es-ES" b="0" i="0" dirty="0">
                <a:solidFill>
                  <a:srgbClr val="001D35"/>
                </a:solidFill>
                <a:effectLst/>
                <a:latin typeface="Google Sans"/>
              </a:rPr>
              <a:t>El problema con la imagen corporativa de Tropicana en 2009 fue un rediseño del empaque que eliminó la icónica naranja con pajita, elemento clave que los consumidores asociaban con la marca. Este cambio, aunque buscaba modernizar la imagen, fue percibido como una pérdida de identidad y provocó una fuerte caída en las ventas,</a:t>
            </a:r>
          </a:p>
          <a:p>
            <a:endParaRPr lang="es-ES" dirty="0">
              <a:solidFill>
                <a:srgbClr val="001D35"/>
              </a:solidFill>
              <a:latin typeface="Google Sans"/>
            </a:endParaRPr>
          </a:p>
          <a:p>
            <a:r>
              <a:rPr lang="es-ES" dirty="0">
                <a:solidFill>
                  <a:srgbClr val="001D35"/>
                </a:solidFill>
                <a:latin typeface="Google Sans"/>
              </a:rPr>
              <a:t>Problema, error, </a:t>
            </a:r>
            <a:r>
              <a:rPr lang="es-ES" dirty="0" err="1">
                <a:solidFill>
                  <a:srgbClr val="001D35"/>
                </a:solidFill>
                <a:latin typeface="Google Sans"/>
              </a:rPr>
              <a:t>leccion</a:t>
            </a:r>
            <a:endParaRPr lang="es-EC" dirty="0"/>
          </a:p>
        </p:txBody>
      </p:sp>
    </p:spTree>
    <p:extLst>
      <p:ext uri="{BB962C8B-B14F-4D97-AF65-F5344CB8AC3E}">
        <p14:creationId xmlns:p14="http://schemas.microsoft.com/office/powerpoint/2010/main" val="553597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90724" y="-109052"/>
            <a:ext cx="7556421" cy="1417558"/>
          </a:xfrm>
          <a:prstGeom prst="rect">
            <a:avLst/>
          </a:prstGeom>
          <a:noFill/>
          <a:ln/>
        </p:spPr>
        <p:txBody>
          <a:bodyPr wrap="square" lIns="0" tIns="0" rIns="0" bIns="0" rtlCol="0" anchor="t"/>
          <a:lstStyle/>
          <a:p>
            <a:pPr marL="0" indent="0" algn="l">
              <a:lnSpc>
                <a:spcPts val="5550"/>
              </a:lnSpc>
              <a:buNone/>
            </a:pPr>
            <a:r>
              <a:rPr lang="en-US" sz="2800" dirty="0">
                <a:solidFill>
                  <a:srgbClr val="3257B8"/>
                </a:solidFill>
                <a:latin typeface="Roboto Slab" pitchFamily="34" charset="0"/>
                <a:ea typeface="Roboto Slab" pitchFamily="34" charset="-122"/>
                <a:cs typeface="Roboto Slab" pitchFamily="34" charset="-120"/>
              </a:rPr>
              <a:t>Identidad Verbal: Comunicación de Marca</a:t>
            </a:r>
          </a:p>
          <a:p>
            <a:pPr>
              <a:lnSpc>
                <a:spcPts val="5550"/>
              </a:lnSpc>
            </a:pPr>
            <a:r>
              <a:rPr lang="es-ES" dirty="0"/>
              <a:t>La </a:t>
            </a:r>
            <a:r>
              <a:rPr lang="es-ES" b="1" dirty="0"/>
              <a:t>identidad verbal</a:t>
            </a:r>
            <a:r>
              <a:rPr lang="es-ES" dirty="0"/>
              <a:t> es la forma en que una marca </a:t>
            </a:r>
            <a:r>
              <a:rPr lang="es-ES" b="1" dirty="0"/>
              <a:t>se expresa con palabras</a:t>
            </a:r>
            <a:r>
              <a:rPr lang="es-ES" dirty="0"/>
              <a:t>: su tono de voz, estilo de escritura, vocabulario y narrativa. Va más allá del logo o los colores: es </a:t>
            </a:r>
            <a:r>
              <a:rPr lang="es-ES" i="1" dirty="0"/>
              <a:t>cómo suena</a:t>
            </a:r>
            <a:r>
              <a:rPr lang="es-ES" dirty="0"/>
              <a:t> la marca cuando habla contigo, ya sea en una web, en un correo, en un anuncio o en redes sociales.</a:t>
            </a:r>
          </a:p>
          <a:p>
            <a:pPr marL="0" indent="0" algn="l">
              <a:lnSpc>
                <a:spcPts val="5550"/>
              </a:lnSpc>
              <a:buNone/>
            </a:pPr>
            <a:endParaRPr lang="en-US" sz="2800" dirty="0"/>
          </a:p>
        </p:txBody>
      </p:sp>
      <p:sp>
        <p:nvSpPr>
          <p:cNvPr id="4" name="Shape 1"/>
          <p:cNvSpPr/>
          <p:nvPr/>
        </p:nvSpPr>
        <p:spPr>
          <a:xfrm>
            <a:off x="5650981" y="3491169"/>
            <a:ext cx="510302" cy="510302"/>
          </a:xfrm>
          <a:prstGeom prst="roundRect">
            <a:avLst>
              <a:gd name="adj" fmla="val 6667"/>
            </a:avLst>
          </a:prstGeom>
          <a:solidFill>
            <a:srgbClr val="E9ECF2"/>
          </a:solidFill>
          <a:ln/>
        </p:spPr>
        <p:txBody>
          <a:bodyPr/>
          <a:lstStyle/>
          <a:p>
            <a:endParaRPr lang="es-EC"/>
          </a:p>
        </p:txBody>
      </p:sp>
      <p:sp>
        <p:nvSpPr>
          <p:cNvPr id="5" name="Text 2"/>
          <p:cNvSpPr/>
          <p:nvPr/>
        </p:nvSpPr>
        <p:spPr>
          <a:xfrm>
            <a:off x="6222611" y="36705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Tono de Voz</a:t>
            </a:r>
            <a:endParaRPr lang="en-US" sz="2200" dirty="0"/>
          </a:p>
        </p:txBody>
      </p:sp>
      <p:sp>
        <p:nvSpPr>
          <p:cNvPr id="6" name="Text 3"/>
          <p:cNvSpPr/>
          <p:nvPr/>
        </p:nvSpPr>
        <p:spPr>
          <a:xfrm>
            <a:off x="6325864" y="4179620"/>
            <a:ext cx="3590792" cy="745153"/>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Personalidad lingüística que conecta con el </a:t>
            </a:r>
            <a:r>
              <a:rPr lang="en-US" sz="1750" dirty="0" err="1">
                <a:solidFill>
                  <a:srgbClr val="15213F"/>
                </a:solidFill>
                <a:latin typeface="Roboto" pitchFamily="34" charset="0"/>
                <a:ea typeface="Roboto" pitchFamily="34" charset="-122"/>
                <a:cs typeface="Roboto" pitchFamily="34" charset="-120"/>
              </a:rPr>
              <a:t>público</a:t>
            </a:r>
            <a:r>
              <a:rPr lang="en-US" sz="1750" dirty="0">
                <a:solidFill>
                  <a:srgbClr val="15213F"/>
                </a:solidFill>
                <a:latin typeface="Roboto" pitchFamily="34" charset="0"/>
                <a:ea typeface="Roboto" pitchFamily="34" charset="-122"/>
                <a:cs typeface="Roboto" pitchFamily="34" charset="-120"/>
              </a:rPr>
              <a:t>. Formal, </a:t>
            </a:r>
            <a:r>
              <a:rPr lang="en-US" sz="1750" dirty="0" err="1">
                <a:solidFill>
                  <a:srgbClr val="15213F"/>
                </a:solidFill>
                <a:latin typeface="Roboto" pitchFamily="34" charset="0"/>
                <a:ea typeface="Roboto" pitchFamily="34" charset="-122"/>
                <a:cs typeface="Roboto" pitchFamily="34" charset="-120"/>
              </a:rPr>
              <a:t>juvenil</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cercano</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técnico</a:t>
            </a:r>
            <a:r>
              <a:rPr lang="en-US" sz="1750" dirty="0">
                <a:solidFill>
                  <a:srgbClr val="15213F"/>
                </a:solidFill>
                <a:latin typeface="Roboto" pitchFamily="34" charset="0"/>
                <a:ea typeface="Roboto" pitchFamily="34" charset="-122"/>
                <a:cs typeface="Roboto" pitchFamily="34" charset="-120"/>
              </a:rPr>
              <a:t> (buyer persona)</a:t>
            </a:r>
            <a:endParaRPr lang="en-US" sz="1750" dirty="0"/>
          </a:p>
        </p:txBody>
      </p:sp>
      <p:sp>
        <p:nvSpPr>
          <p:cNvPr id="7" name="Shape 4"/>
          <p:cNvSpPr/>
          <p:nvPr/>
        </p:nvSpPr>
        <p:spPr>
          <a:xfrm>
            <a:off x="9794058" y="3524976"/>
            <a:ext cx="510302" cy="510302"/>
          </a:xfrm>
          <a:prstGeom prst="roundRect">
            <a:avLst>
              <a:gd name="adj" fmla="val 6667"/>
            </a:avLst>
          </a:prstGeom>
          <a:solidFill>
            <a:srgbClr val="E9ECF2"/>
          </a:solidFill>
          <a:ln/>
        </p:spPr>
        <p:txBody>
          <a:bodyPr/>
          <a:lstStyle/>
          <a:p>
            <a:endParaRPr lang="es-EC"/>
          </a:p>
        </p:txBody>
      </p:sp>
      <p:sp>
        <p:nvSpPr>
          <p:cNvPr id="8" name="Text 5"/>
          <p:cNvSpPr/>
          <p:nvPr/>
        </p:nvSpPr>
        <p:spPr>
          <a:xfrm>
            <a:off x="10758235" y="34257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Mensajes Clave</a:t>
            </a:r>
            <a:endParaRPr lang="en-US" sz="2200" dirty="0"/>
          </a:p>
        </p:txBody>
      </p:sp>
      <p:sp>
        <p:nvSpPr>
          <p:cNvPr id="9" name="Text 6"/>
          <p:cNvSpPr/>
          <p:nvPr/>
        </p:nvSpPr>
        <p:spPr>
          <a:xfrm>
            <a:off x="10788207" y="4297767"/>
            <a:ext cx="2899410"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Propuesta de valor clara y convincente.</a:t>
            </a:r>
            <a:endParaRPr lang="en-US" sz="1750" dirty="0"/>
          </a:p>
        </p:txBody>
      </p:sp>
      <p:sp>
        <p:nvSpPr>
          <p:cNvPr id="10" name="Shape 7"/>
          <p:cNvSpPr/>
          <p:nvPr/>
        </p:nvSpPr>
        <p:spPr>
          <a:xfrm>
            <a:off x="6139732" y="6088594"/>
            <a:ext cx="510302" cy="510302"/>
          </a:xfrm>
          <a:prstGeom prst="roundRect">
            <a:avLst>
              <a:gd name="adj" fmla="val 6667"/>
            </a:avLst>
          </a:prstGeom>
          <a:solidFill>
            <a:srgbClr val="E9ECF2"/>
          </a:solidFill>
          <a:ln/>
        </p:spPr>
        <p:txBody>
          <a:bodyPr/>
          <a:lstStyle/>
          <a:p>
            <a:endParaRPr lang="es-EC" dirty="0"/>
          </a:p>
        </p:txBody>
      </p:sp>
      <p:sp>
        <p:nvSpPr>
          <p:cNvPr id="11" name="Text 8"/>
          <p:cNvSpPr/>
          <p:nvPr/>
        </p:nvSpPr>
        <p:spPr>
          <a:xfrm>
            <a:off x="6983109" y="57064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Storytelling</a:t>
            </a:r>
            <a:endParaRPr lang="en-US" sz="2200" dirty="0"/>
          </a:p>
        </p:txBody>
      </p:sp>
      <p:sp>
        <p:nvSpPr>
          <p:cNvPr id="12" name="Text 9"/>
          <p:cNvSpPr/>
          <p:nvPr/>
        </p:nvSpPr>
        <p:spPr>
          <a:xfrm>
            <a:off x="6983109" y="6159625"/>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Narrativa que crea vínculos emocionales con la audiencia.</a:t>
            </a:r>
            <a:endParaRPr lang="en-US" sz="1750" dirty="0"/>
          </a:p>
        </p:txBody>
      </p:sp>
      <p:sp>
        <p:nvSpPr>
          <p:cNvPr id="13" name="Shape 7">
            <a:extLst>
              <a:ext uri="{FF2B5EF4-FFF2-40B4-BE49-F238E27FC236}">
                <a16:creationId xmlns:a16="http://schemas.microsoft.com/office/drawing/2014/main" id="{8E5CB436-F7C2-BF73-E441-8DF46593E0F8}"/>
              </a:ext>
            </a:extLst>
          </p:cNvPr>
          <p:cNvSpPr/>
          <p:nvPr/>
        </p:nvSpPr>
        <p:spPr>
          <a:xfrm>
            <a:off x="6134224" y="6723028"/>
            <a:ext cx="510302" cy="206199"/>
          </a:xfrm>
          <a:prstGeom prst="roundRect">
            <a:avLst>
              <a:gd name="adj" fmla="val 6667"/>
            </a:avLst>
          </a:prstGeom>
          <a:solidFill>
            <a:srgbClr val="E9ECF2"/>
          </a:solidFill>
          <a:ln/>
        </p:spPr>
        <p:txBody>
          <a:bodyPr/>
          <a:lstStyle/>
          <a:p>
            <a:endParaRPr lang="es-EC"/>
          </a:p>
        </p:txBody>
      </p:sp>
      <p:sp>
        <p:nvSpPr>
          <p:cNvPr id="14" name="Text 8">
            <a:extLst>
              <a:ext uri="{FF2B5EF4-FFF2-40B4-BE49-F238E27FC236}">
                <a16:creationId xmlns:a16="http://schemas.microsoft.com/office/drawing/2014/main" id="{3B1D2146-FD92-7B02-38CB-0653A76246DF}"/>
              </a:ext>
            </a:extLst>
          </p:cNvPr>
          <p:cNvSpPr/>
          <p:nvPr/>
        </p:nvSpPr>
        <p:spPr>
          <a:xfrm>
            <a:off x="7064488" y="66631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Nombre y slogan</a:t>
            </a:r>
            <a:endParaRPr lang="en-US" sz="2200" dirty="0"/>
          </a:p>
        </p:txBody>
      </p:sp>
      <p:sp>
        <p:nvSpPr>
          <p:cNvPr id="16" name="CuadroTexto 15">
            <a:extLst>
              <a:ext uri="{FF2B5EF4-FFF2-40B4-BE49-F238E27FC236}">
                <a16:creationId xmlns:a16="http://schemas.microsoft.com/office/drawing/2014/main" id="{B14FF92D-9F7F-4BC8-3B37-F16954C3DEC5}"/>
              </a:ext>
            </a:extLst>
          </p:cNvPr>
          <p:cNvSpPr txBox="1"/>
          <p:nvPr/>
        </p:nvSpPr>
        <p:spPr>
          <a:xfrm>
            <a:off x="6526218" y="7105650"/>
            <a:ext cx="7315200" cy="646331"/>
          </a:xfrm>
          <a:prstGeom prst="rect">
            <a:avLst/>
          </a:prstGeom>
          <a:noFill/>
        </p:spPr>
        <p:txBody>
          <a:bodyPr wrap="square">
            <a:spAutoFit/>
          </a:bodyPr>
          <a:lstStyle/>
          <a:p>
            <a:r>
              <a:rPr lang="es-ES" i="1" dirty="0"/>
              <a:t>Ejemplo:</a:t>
            </a:r>
            <a:r>
              <a:rPr lang="es-ES" dirty="0"/>
              <a:t> Apple usa un tono innovador, minimalista y emocional en sus campañas.</a:t>
            </a:r>
            <a:endParaRPr lang="es-EC"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D86B-CEF0-335E-9527-B33CC8DFB34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674B723-81FA-E6DE-634F-F2D783313E4C}"/>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r>
              <a:rPr lang="es-ES" sz="4800" dirty="0"/>
              <a:t>Tipos de Segmentación para un </a:t>
            </a:r>
            <a:r>
              <a:rPr lang="es-ES" sz="4800" dirty="0" err="1"/>
              <a:t>Buyer</a:t>
            </a:r>
            <a:r>
              <a:rPr lang="es-ES" sz="4800" dirty="0"/>
              <a:t> Persona</a:t>
            </a:r>
            <a:endParaRPr lang="en-US" sz="4450" dirty="0"/>
          </a:p>
        </p:txBody>
      </p:sp>
      <p:graphicFrame>
        <p:nvGraphicFramePr>
          <p:cNvPr id="4" name="Tabla 3">
            <a:extLst>
              <a:ext uri="{FF2B5EF4-FFF2-40B4-BE49-F238E27FC236}">
                <a16:creationId xmlns:a16="http://schemas.microsoft.com/office/drawing/2014/main" id="{C9DBE270-832A-F4FE-2CE7-E1238BB50ADB}"/>
              </a:ext>
            </a:extLst>
          </p:cNvPr>
          <p:cNvGraphicFramePr>
            <a:graphicFrameLocks noGrp="1"/>
          </p:cNvGraphicFramePr>
          <p:nvPr>
            <p:extLst>
              <p:ext uri="{D42A27DB-BD31-4B8C-83A1-F6EECF244321}">
                <p14:modId xmlns:p14="http://schemas.microsoft.com/office/powerpoint/2010/main" val="1460339335"/>
              </p:ext>
            </p:extLst>
          </p:nvPr>
        </p:nvGraphicFramePr>
        <p:xfrm>
          <a:off x="1006476" y="2926874"/>
          <a:ext cx="12617448" cy="3840480"/>
        </p:xfrm>
        <a:graphic>
          <a:graphicData uri="http://schemas.openxmlformats.org/drawingml/2006/table">
            <a:tbl>
              <a:tblPr/>
              <a:tblGrid>
                <a:gridCol w="3154362">
                  <a:extLst>
                    <a:ext uri="{9D8B030D-6E8A-4147-A177-3AD203B41FA5}">
                      <a16:colId xmlns:a16="http://schemas.microsoft.com/office/drawing/2014/main" val="4035045152"/>
                    </a:ext>
                  </a:extLst>
                </a:gridCol>
                <a:gridCol w="3154362">
                  <a:extLst>
                    <a:ext uri="{9D8B030D-6E8A-4147-A177-3AD203B41FA5}">
                      <a16:colId xmlns:a16="http://schemas.microsoft.com/office/drawing/2014/main" val="1823061407"/>
                    </a:ext>
                  </a:extLst>
                </a:gridCol>
                <a:gridCol w="3154362">
                  <a:extLst>
                    <a:ext uri="{9D8B030D-6E8A-4147-A177-3AD203B41FA5}">
                      <a16:colId xmlns:a16="http://schemas.microsoft.com/office/drawing/2014/main" val="441125313"/>
                    </a:ext>
                  </a:extLst>
                </a:gridCol>
                <a:gridCol w="3154362">
                  <a:extLst>
                    <a:ext uri="{9D8B030D-6E8A-4147-A177-3AD203B41FA5}">
                      <a16:colId xmlns:a16="http://schemas.microsoft.com/office/drawing/2014/main" val="924486181"/>
                    </a:ext>
                  </a:extLst>
                </a:gridCol>
              </a:tblGrid>
              <a:tr h="365760">
                <a:tc>
                  <a:txBody>
                    <a:bodyPr/>
                    <a:lstStyle/>
                    <a:p>
                      <a:r>
                        <a:rPr lang="es-EC" sz="2400" b="1" dirty="0"/>
                        <a:t>Tipo de segmentación</a:t>
                      </a:r>
                    </a:p>
                  </a:txBody>
                  <a:tcPr anchor="ctr">
                    <a:lnL>
                      <a:noFill/>
                    </a:lnL>
                    <a:lnR>
                      <a:noFill/>
                    </a:lnR>
                    <a:lnT>
                      <a:noFill/>
                    </a:lnT>
                    <a:lnB>
                      <a:noFill/>
                    </a:lnB>
                    <a:noFill/>
                  </a:tcPr>
                </a:tc>
                <a:tc>
                  <a:txBody>
                    <a:bodyPr/>
                    <a:lstStyle/>
                    <a:p>
                      <a:r>
                        <a:rPr lang="es-EC" sz="2400" b="1"/>
                        <a:t>¿Qué analiza?</a:t>
                      </a:r>
                    </a:p>
                  </a:txBody>
                  <a:tcPr anchor="ctr">
                    <a:lnL>
                      <a:noFill/>
                    </a:lnL>
                    <a:lnR>
                      <a:noFill/>
                    </a:lnR>
                    <a:lnT>
                      <a:noFill/>
                    </a:lnT>
                    <a:lnB>
                      <a:noFill/>
                    </a:lnB>
                    <a:noFill/>
                  </a:tcPr>
                </a:tc>
                <a:tc>
                  <a:txBody>
                    <a:bodyPr/>
                    <a:lstStyle/>
                    <a:p>
                      <a:r>
                        <a:rPr lang="es-EC" sz="2400" b="1"/>
                        <a:t>Ejemplos de variables</a:t>
                      </a:r>
                    </a:p>
                  </a:txBody>
                  <a:tcPr anchor="ctr">
                    <a:lnL>
                      <a:noFill/>
                    </a:lnL>
                    <a:lnR>
                      <a:noFill/>
                    </a:lnR>
                    <a:lnT>
                      <a:noFill/>
                    </a:lnT>
                    <a:lnB>
                      <a:noFill/>
                    </a:lnB>
                    <a:noFill/>
                  </a:tcPr>
                </a:tc>
                <a:tc>
                  <a:txBody>
                    <a:bodyPr/>
                    <a:lstStyle/>
                    <a:p>
                      <a:r>
                        <a:rPr lang="es-EC" sz="2400" b="1" dirty="0"/>
                        <a:t>¿Por qué es útil?</a:t>
                      </a:r>
                    </a:p>
                  </a:txBody>
                  <a:tcPr anchor="ctr">
                    <a:lnL>
                      <a:noFill/>
                    </a:lnL>
                    <a:lnR>
                      <a:noFill/>
                    </a:lnR>
                    <a:lnT>
                      <a:noFill/>
                    </a:lnT>
                    <a:lnB>
                      <a:noFill/>
                    </a:lnB>
                    <a:noFill/>
                  </a:tcPr>
                </a:tc>
                <a:extLst>
                  <a:ext uri="{0D108BD9-81ED-4DB2-BD59-A6C34878D82A}">
                    <a16:rowId xmlns:a16="http://schemas.microsoft.com/office/drawing/2014/main" val="1856984667"/>
                  </a:ext>
                </a:extLst>
              </a:tr>
              <a:tr h="914400">
                <a:tc>
                  <a:txBody>
                    <a:bodyPr/>
                    <a:lstStyle/>
                    <a:p>
                      <a:r>
                        <a:rPr lang="es-EC" sz="1800" b="1"/>
                        <a:t>1. Demográfica</a:t>
                      </a:r>
                      <a:endParaRPr lang="es-EC" sz="1800"/>
                    </a:p>
                  </a:txBody>
                  <a:tcPr anchor="ctr">
                    <a:lnL>
                      <a:noFill/>
                    </a:lnL>
                    <a:lnR>
                      <a:noFill/>
                    </a:lnR>
                    <a:lnT>
                      <a:noFill/>
                    </a:lnT>
                    <a:lnB>
                      <a:noFill/>
                    </a:lnB>
                    <a:noFill/>
                  </a:tcPr>
                </a:tc>
                <a:tc>
                  <a:txBody>
                    <a:bodyPr/>
                    <a:lstStyle/>
                    <a:p>
                      <a:r>
                        <a:rPr lang="es-ES" sz="1800"/>
                        <a:t>Datos cuantificables sobre la persona</a:t>
                      </a:r>
                    </a:p>
                  </a:txBody>
                  <a:tcPr anchor="ctr">
                    <a:lnL>
                      <a:noFill/>
                    </a:lnL>
                    <a:lnR>
                      <a:noFill/>
                    </a:lnR>
                    <a:lnT>
                      <a:noFill/>
                    </a:lnT>
                    <a:lnB>
                      <a:noFill/>
                    </a:lnB>
                    <a:noFill/>
                  </a:tcPr>
                </a:tc>
                <a:tc>
                  <a:txBody>
                    <a:bodyPr/>
                    <a:lstStyle/>
                    <a:p>
                      <a:r>
                        <a:rPr lang="es-ES" sz="1800"/>
                        <a:t>Edad, género, estado civil, nivel educativo, ingresos</a:t>
                      </a:r>
                    </a:p>
                  </a:txBody>
                  <a:tcPr anchor="ctr">
                    <a:lnL>
                      <a:noFill/>
                    </a:lnL>
                    <a:lnR>
                      <a:noFill/>
                    </a:lnR>
                    <a:lnT>
                      <a:noFill/>
                    </a:lnT>
                    <a:lnB>
                      <a:noFill/>
                    </a:lnB>
                    <a:noFill/>
                  </a:tcPr>
                </a:tc>
                <a:tc>
                  <a:txBody>
                    <a:bodyPr/>
                    <a:lstStyle/>
                    <a:p>
                      <a:r>
                        <a:rPr lang="es-ES" sz="1800"/>
                        <a:t>Ayuda a entender el perfil básico y las necesidades generales</a:t>
                      </a:r>
                    </a:p>
                  </a:txBody>
                  <a:tcPr anchor="ctr">
                    <a:lnL>
                      <a:noFill/>
                    </a:lnL>
                    <a:lnR>
                      <a:noFill/>
                    </a:lnR>
                    <a:lnT>
                      <a:noFill/>
                    </a:lnT>
                    <a:lnB>
                      <a:noFill/>
                    </a:lnB>
                    <a:noFill/>
                  </a:tcPr>
                </a:tc>
                <a:extLst>
                  <a:ext uri="{0D108BD9-81ED-4DB2-BD59-A6C34878D82A}">
                    <a16:rowId xmlns:a16="http://schemas.microsoft.com/office/drawing/2014/main" val="3226431182"/>
                  </a:ext>
                </a:extLst>
              </a:tr>
              <a:tr h="914400">
                <a:tc>
                  <a:txBody>
                    <a:bodyPr/>
                    <a:lstStyle/>
                    <a:p>
                      <a:r>
                        <a:rPr lang="es-EC" sz="1800" b="1"/>
                        <a:t>2. Geográfica</a:t>
                      </a:r>
                      <a:endParaRPr lang="es-EC" sz="1800"/>
                    </a:p>
                  </a:txBody>
                  <a:tcPr anchor="ctr">
                    <a:lnL>
                      <a:noFill/>
                    </a:lnL>
                    <a:lnR>
                      <a:noFill/>
                    </a:lnR>
                    <a:lnT>
                      <a:noFill/>
                    </a:lnT>
                    <a:lnB>
                      <a:noFill/>
                    </a:lnB>
                    <a:noFill/>
                  </a:tcPr>
                </a:tc>
                <a:tc>
                  <a:txBody>
                    <a:bodyPr/>
                    <a:lstStyle/>
                    <a:p>
                      <a:r>
                        <a:rPr lang="es-ES" sz="1800"/>
                        <a:t>Ubicación física del buyer persona</a:t>
                      </a:r>
                    </a:p>
                  </a:txBody>
                  <a:tcPr anchor="ctr">
                    <a:lnL>
                      <a:noFill/>
                    </a:lnL>
                    <a:lnR>
                      <a:noFill/>
                    </a:lnR>
                    <a:lnT>
                      <a:noFill/>
                    </a:lnT>
                    <a:lnB>
                      <a:noFill/>
                    </a:lnB>
                    <a:noFill/>
                  </a:tcPr>
                </a:tc>
                <a:tc>
                  <a:txBody>
                    <a:bodyPr/>
                    <a:lstStyle/>
                    <a:p>
                      <a:r>
                        <a:rPr lang="es-ES" sz="1800"/>
                        <a:t>País, ciudad, clima, zona urbana/rural, región</a:t>
                      </a:r>
                    </a:p>
                  </a:txBody>
                  <a:tcPr anchor="ctr">
                    <a:lnL>
                      <a:noFill/>
                    </a:lnL>
                    <a:lnR>
                      <a:noFill/>
                    </a:lnR>
                    <a:lnT>
                      <a:noFill/>
                    </a:lnT>
                    <a:lnB>
                      <a:noFill/>
                    </a:lnB>
                    <a:noFill/>
                  </a:tcPr>
                </a:tc>
                <a:tc>
                  <a:txBody>
                    <a:bodyPr/>
                    <a:lstStyle/>
                    <a:p>
                      <a:r>
                        <a:rPr lang="es-ES" sz="1800"/>
                        <a:t>Permite adaptar el mensaje según el contexto territorial y cultural</a:t>
                      </a:r>
                    </a:p>
                  </a:txBody>
                  <a:tcPr anchor="ctr">
                    <a:lnL>
                      <a:noFill/>
                    </a:lnL>
                    <a:lnR>
                      <a:noFill/>
                    </a:lnR>
                    <a:lnT>
                      <a:noFill/>
                    </a:lnT>
                    <a:lnB>
                      <a:noFill/>
                    </a:lnB>
                    <a:noFill/>
                  </a:tcPr>
                </a:tc>
                <a:extLst>
                  <a:ext uri="{0D108BD9-81ED-4DB2-BD59-A6C34878D82A}">
                    <a16:rowId xmlns:a16="http://schemas.microsoft.com/office/drawing/2014/main" val="3483319003"/>
                  </a:ext>
                </a:extLst>
              </a:tr>
              <a:tr h="640080">
                <a:tc>
                  <a:txBody>
                    <a:bodyPr/>
                    <a:lstStyle/>
                    <a:p>
                      <a:r>
                        <a:rPr lang="es-EC" sz="1800" b="1"/>
                        <a:t>3. Psicográfica</a:t>
                      </a:r>
                      <a:endParaRPr lang="es-EC" sz="1800"/>
                    </a:p>
                  </a:txBody>
                  <a:tcPr anchor="ctr">
                    <a:lnL>
                      <a:noFill/>
                    </a:lnL>
                    <a:lnR>
                      <a:noFill/>
                    </a:lnR>
                    <a:lnT>
                      <a:noFill/>
                    </a:lnT>
                    <a:lnB>
                      <a:noFill/>
                    </a:lnB>
                    <a:noFill/>
                  </a:tcPr>
                </a:tc>
                <a:tc>
                  <a:txBody>
                    <a:bodyPr/>
                    <a:lstStyle/>
                    <a:p>
                      <a:r>
                        <a:rPr lang="es-EC" sz="1800"/>
                        <a:t>Estilo de vida, intereses, valores, personalidad</a:t>
                      </a:r>
                    </a:p>
                  </a:txBody>
                  <a:tcPr anchor="ctr">
                    <a:lnL>
                      <a:noFill/>
                    </a:lnL>
                    <a:lnR>
                      <a:noFill/>
                    </a:lnR>
                    <a:lnT>
                      <a:noFill/>
                    </a:lnT>
                    <a:lnB>
                      <a:noFill/>
                    </a:lnB>
                    <a:noFill/>
                  </a:tcPr>
                </a:tc>
                <a:tc>
                  <a:txBody>
                    <a:bodyPr/>
                    <a:lstStyle/>
                    <a:p>
                      <a:r>
                        <a:rPr lang="es-ES" sz="1800"/>
                        <a:t>Motivaciones, actitudes, hobbies, estilo de vida</a:t>
                      </a:r>
                    </a:p>
                  </a:txBody>
                  <a:tcPr anchor="ctr">
                    <a:lnL>
                      <a:noFill/>
                    </a:lnL>
                    <a:lnR>
                      <a:noFill/>
                    </a:lnR>
                    <a:lnT>
                      <a:noFill/>
                    </a:lnT>
                    <a:lnB>
                      <a:noFill/>
                    </a:lnB>
                    <a:noFill/>
                  </a:tcPr>
                </a:tc>
                <a:tc>
                  <a:txBody>
                    <a:bodyPr/>
                    <a:lstStyle/>
                    <a:p>
                      <a:r>
                        <a:rPr lang="es-ES" sz="1800"/>
                        <a:t>Aporta profundidad emocional: ¿por qué actúa o decide así?</a:t>
                      </a:r>
                    </a:p>
                  </a:txBody>
                  <a:tcPr anchor="ctr">
                    <a:lnL>
                      <a:noFill/>
                    </a:lnL>
                    <a:lnR>
                      <a:noFill/>
                    </a:lnR>
                    <a:lnT>
                      <a:noFill/>
                    </a:lnT>
                    <a:lnB>
                      <a:noFill/>
                    </a:lnB>
                    <a:noFill/>
                  </a:tcPr>
                </a:tc>
                <a:extLst>
                  <a:ext uri="{0D108BD9-81ED-4DB2-BD59-A6C34878D82A}">
                    <a16:rowId xmlns:a16="http://schemas.microsoft.com/office/drawing/2014/main" val="2951243240"/>
                  </a:ext>
                </a:extLst>
              </a:tr>
              <a:tr h="914400">
                <a:tc>
                  <a:txBody>
                    <a:bodyPr/>
                    <a:lstStyle/>
                    <a:p>
                      <a:r>
                        <a:rPr lang="es-EC" sz="1800" b="1"/>
                        <a:t>4. Conductual</a:t>
                      </a:r>
                      <a:endParaRPr lang="es-EC" sz="1800"/>
                    </a:p>
                  </a:txBody>
                  <a:tcPr anchor="ctr">
                    <a:lnL>
                      <a:noFill/>
                    </a:lnL>
                    <a:lnR>
                      <a:noFill/>
                    </a:lnR>
                    <a:lnT>
                      <a:noFill/>
                    </a:lnT>
                    <a:lnB>
                      <a:noFill/>
                    </a:lnB>
                    <a:noFill/>
                  </a:tcPr>
                </a:tc>
                <a:tc>
                  <a:txBody>
                    <a:bodyPr/>
                    <a:lstStyle/>
                    <a:p>
                      <a:r>
                        <a:rPr lang="es-ES" sz="1800"/>
                        <a:t>Comportamientos frente a la marca o producto</a:t>
                      </a:r>
                    </a:p>
                  </a:txBody>
                  <a:tcPr anchor="ctr">
                    <a:lnL>
                      <a:noFill/>
                    </a:lnL>
                    <a:lnR>
                      <a:noFill/>
                    </a:lnR>
                    <a:lnT>
                      <a:noFill/>
                    </a:lnT>
                    <a:lnB>
                      <a:noFill/>
                    </a:lnB>
                    <a:noFill/>
                  </a:tcPr>
                </a:tc>
                <a:tc>
                  <a:txBody>
                    <a:bodyPr/>
                    <a:lstStyle/>
                    <a:p>
                      <a:r>
                        <a:rPr lang="es-ES" sz="1800"/>
                        <a:t>Frecuencia de compra, lealtad, sensibilidad al precio, etapa del viaje del cliente</a:t>
                      </a:r>
                    </a:p>
                  </a:txBody>
                  <a:tcPr anchor="ctr">
                    <a:lnL>
                      <a:noFill/>
                    </a:lnL>
                    <a:lnR>
                      <a:noFill/>
                    </a:lnR>
                    <a:lnT>
                      <a:noFill/>
                    </a:lnT>
                    <a:lnB>
                      <a:noFill/>
                    </a:lnB>
                    <a:noFill/>
                  </a:tcPr>
                </a:tc>
                <a:tc>
                  <a:txBody>
                    <a:bodyPr/>
                    <a:lstStyle/>
                    <a:p>
                      <a:r>
                        <a:rPr lang="es-ES" sz="1800" dirty="0"/>
                        <a:t>Permite adaptar contenido y ofertas a su comportamiento real</a:t>
                      </a:r>
                    </a:p>
                  </a:txBody>
                  <a:tcPr anchor="ctr">
                    <a:lnL>
                      <a:noFill/>
                    </a:lnL>
                    <a:lnR>
                      <a:noFill/>
                    </a:lnR>
                    <a:lnT>
                      <a:noFill/>
                    </a:lnT>
                    <a:lnB>
                      <a:noFill/>
                    </a:lnB>
                    <a:noFill/>
                  </a:tcPr>
                </a:tc>
                <a:extLst>
                  <a:ext uri="{0D108BD9-81ED-4DB2-BD59-A6C34878D82A}">
                    <a16:rowId xmlns:a16="http://schemas.microsoft.com/office/drawing/2014/main" val="2626025330"/>
                  </a:ext>
                </a:extLst>
              </a:tr>
            </a:tbl>
          </a:graphicData>
        </a:graphic>
      </p:graphicFrame>
    </p:spTree>
    <p:extLst>
      <p:ext uri="{BB962C8B-B14F-4D97-AF65-F5344CB8AC3E}">
        <p14:creationId xmlns:p14="http://schemas.microsoft.com/office/powerpoint/2010/main" val="399256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77FD7-FDF2-5B82-E585-B2723198173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68AD19E-F323-6B12-EDDC-DA0F5FC3D293}"/>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C401E57C-3466-349E-EBBB-1FE4E06F291E}"/>
              </a:ext>
            </a:extLst>
          </p:cNvPr>
          <p:cNvSpPr txBox="1"/>
          <p:nvPr/>
        </p:nvSpPr>
        <p:spPr>
          <a:xfrm>
            <a:off x="863600" y="1388535"/>
            <a:ext cx="13241866" cy="5078313"/>
          </a:xfrm>
          <a:prstGeom prst="rect">
            <a:avLst/>
          </a:prstGeom>
          <a:noFill/>
        </p:spPr>
        <p:txBody>
          <a:bodyPr wrap="square">
            <a:spAutoFit/>
          </a:bodyPr>
          <a:lstStyle/>
          <a:p>
            <a:pPr>
              <a:buNone/>
            </a:pPr>
            <a:r>
              <a:rPr lang="es-ES" sz="3600" b="1" dirty="0"/>
              <a:t>Ejemplo de </a:t>
            </a:r>
            <a:r>
              <a:rPr lang="es-ES" sz="3600" b="1" dirty="0" err="1"/>
              <a:t>Buyer</a:t>
            </a:r>
            <a:r>
              <a:rPr lang="es-ES" sz="3600" b="1" dirty="0"/>
              <a:t> Persona con segmentación combinada:</a:t>
            </a:r>
          </a:p>
          <a:p>
            <a:pPr>
              <a:buNone/>
            </a:pPr>
            <a:r>
              <a:rPr lang="es-ES" sz="3600" b="1" dirty="0"/>
              <a:t>Nombre:</a:t>
            </a:r>
            <a:r>
              <a:rPr lang="es-ES" sz="3600" dirty="0"/>
              <a:t> Clara, la Creativa Universitaria</a:t>
            </a:r>
          </a:p>
          <a:p>
            <a:pPr>
              <a:buFont typeface="Arial" panose="020B0604020202020204" pitchFamily="34" charset="0"/>
              <a:buChar char="•"/>
            </a:pPr>
            <a:r>
              <a:rPr lang="es-ES" sz="3600" dirty="0"/>
              <a:t>🧬 </a:t>
            </a:r>
            <a:r>
              <a:rPr lang="es-ES" sz="3600" b="1" dirty="0"/>
              <a:t>Demográfica:</a:t>
            </a:r>
            <a:r>
              <a:rPr lang="es-ES" sz="3600" dirty="0"/>
              <a:t> Mujer, 21 años, estudiante de diseño gráfico, ingresos limitados.</a:t>
            </a:r>
          </a:p>
          <a:p>
            <a:pPr>
              <a:buFont typeface="Arial" panose="020B0604020202020204" pitchFamily="34" charset="0"/>
              <a:buChar char="•"/>
            </a:pPr>
            <a:r>
              <a:rPr lang="es-ES" sz="3600" dirty="0"/>
              <a:t>🌎 </a:t>
            </a:r>
            <a:r>
              <a:rPr lang="es-ES" sz="3600" b="1" dirty="0"/>
              <a:t>Geográfica:</a:t>
            </a:r>
            <a:r>
              <a:rPr lang="es-ES" sz="3600" dirty="0"/>
              <a:t> Vive en Lima, Perú.</a:t>
            </a:r>
          </a:p>
          <a:p>
            <a:pPr>
              <a:buFont typeface="Arial" panose="020B0604020202020204" pitchFamily="34" charset="0"/>
              <a:buChar char="•"/>
            </a:pPr>
            <a:r>
              <a:rPr lang="es-ES" sz="3600" dirty="0"/>
              <a:t>🧠 </a:t>
            </a:r>
            <a:r>
              <a:rPr lang="es-ES" sz="3600" b="1" dirty="0"/>
              <a:t>Psicográfica:</a:t>
            </a:r>
            <a:r>
              <a:rPr lang="es-ES" sz="3600" dirty="0"/>
              <a:t> Le apasiona el arte digital, valora la autenticidad y la sostenibilidad, quiere destacarse con proyectos únicos.</a:t>
            </a:r>
          </a:p>
          <a:p>
            <a:pPr>
              <a:buFont typeface="Arial" panose="020B0604020202020204" pitchFamily="34" charset="0"/>
              <a:buChar char="•"/>
            </a:pPr>
            <a:r>
              <a:rPr lang="es-ES" sz="3600" dirty="0"/>
              <a:t>🔄 </a:t>
            </a:r>
            <a:r>
              <a:rPr lang="es-ES" sz="3600" b="1" dirty="0"/>
              <a:t>Conductual:</a:t>
            </a:r>
            <a:r>
              <a:rPr lang="es-ES" sz="3600" dirty="0"/>
              <a:t> Busca inspiración en Instagram, comparte contenido propio, asiste a eventos culturales, prefiere productos personalizados.</a:t>
            </a:r>
          </a:p>
        </p:txBody>
      </p:sp>
    </p:spTree>
    <p:extLst>
      <p:ext uri="{BB962C8B-B14F-4D97-AF65-F5344CB8AC3E}">
        <p14:creationId xmlns:p14="http://schemas.microsoft.com/office/powerpoint/2010/main" val="114835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C954C-0FA9-C6C5-C414-7640C77BC6E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DBF9A23-F9BA-E08A-4A06-F19BBA6F4AB7}"/>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985CFF5C-75AD-91D9-2B96-753DCA08E832}"/>
              </a:ext>
            </a:extLst>
          </p:cNvPr>
          <p:cNvSpPr txBox="1"/>
          <p:nvPr/>
        </p:nvSpPr>
        <p:spPr>
          <a:xfrm>
            <a:off x="1727200" y="4233335"/>
            <a:ext cx="13241866" cy="646331"/>
          </a:xfrm>
          <a:prstGeom prst="rect">
            <a:avLst/>
          </a:prstGeom>
          <a:noFill/>
        </p:spPr>
        <p:txBody>
          <a:bodyPr wrap="square">
            <a:spAutoFit/>
          </a:bodyPr>
          <a:lstStyle/>
          <a:p>
            <a:pPr>
              <a:buNone/>
            </a:pPr>
            <a:r>
              <a:rPr lang="es-ES" sz="3600" dirty="0"/>
              <a:t>.</a:t>
            </a:r>
          </a:p>
        </p:txBody>
      </p:sp>
      <p:sp>
        <p:nvSpPr>
          <p:cNvPr id="4" name="Rectangle 2">
            <a:extLst>
              <a:ext uri="{FF2B5EF4-FFF2-40B4-BE49-F238E27FC236}">
                <a16:creationId xmlns:a16="http://schemas.microsoft.com/office/drawing/2014/main" id="{22381219-5BB4-E973-E2AF-5FE6100083A4}"/>
              </a:ext>
            </a:extLst>
          </p:cNvPr>
          <p:cNvSpPr>
            <a:spLocks noChangeArrowheads="1"/>
          </p:cNvSpPr>
          <p:nvPr/>
        </p:nvSpPr>
        <p:spPr bwMode="auto">
          <a:xfrm>
            <a:off x="1049867" y="2689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a 6">
            <a:extLst>
              <a:ext uri="{FF2B5EF4-FFF2-40B4-BE49-F238E27FC236}">
                <a16:creationId xmlns:a16="http://schemas.microsoft.com/office/drawing/2014/main" id="{8BCD38E0-6C40-74E6-EB29-650CEBFC1F08}"/>
              </a:ext>
            </a:extLst>
          </p:cNvPr>
          <p:cNvGraphicFramePr>
            <a:graphicFrameLocks noGrp="1"/>
          </p:cNvGraphicFramePr>
          <p:nvPr>
            <p:extLst>
              <p:ext uri="{D42A27DB-BD31-4B8C-83A1-F6EECF244321}">
                <p14:modId xmlns:p14="http://schemas.microsoft.com/office/powerpoint/2010/main" val="1839524490"/>
              </p:ext>
            </p:extLst>
          </p:nvPr>
        </p:nvGraphicFramePr>
        <p:xfrm>
          <a:off x="1481502" y="723373"/>
          <a:ext cx="10980977" cy="6782854"/>
        </p:xfrm>
        <a:graphic>
          <a:graphicData uri="http://schemas.openxmlformats.org/drawingml/2006/table">
            <a:tbl>
              <a:tblPr/>
              <a:tblGrid>
                <a:gridCol w="1030817">
                  <a:extLst>
                    <a:ext uri="{9D8B030D-6E8A-4147-A177-3AD203B41FA5}">
                      <a16:colId xmlns:a16="http://schemas.microsoft.com/office/drawing/2014/main" val="1354011629"/>
                    </a:ext>
                  </a:extLst>
                </a:gridCol>
                <a:gridCol w="2487540">
                  <a:extLst>
                    <a:ext uri="{9D8B030D-6E8A-4147-A177-3AD203B41FA5}">
                      <a16:colId xmlns:a16="http://schemas.microsoft.com/office/drawing/2014/main" val="131026326"/>
                    </a:ext>
                  </a:extLst>
                </a:gridCol>
                <a:gridCol w="2487540">
                  <a:extLst>
                    <a:ext uri="{9D8B030D-6E8A-4147-A177-3AD203B41FA5}">
                      <a16:colId xmlns:a16="http://schemas.microsoft.com/office/drawing/2014/main" val="3662606500"/>
                    </a:ext>
                  </a:extLst>
                </a:gridCol>
                <a:gridCol w="2487540">
                  <a:extLst>
                    <a:ext uri="{9D8B030D-6E8A-4147-A177-3AD203B41FA5}">
                      <a16:colId xmlns:a16="http://schemas.microsoft.com/office/drawing/2014/main" val="3769282374"/>
                    </a:ext>
                  </a:extLst>
                </a:gridCol>
                <a:gridCol w="2487540">
                  <a:extLst>
                    <a:ext uri="{9D8B030D-6E8A-4147-A177-3AD203B41FA5}">
                      <a16:colId xmlns:a16="http://schemas.microsoft.com/office/drawing/2014/main" val="1233406613"/>
                    </a:ext>
                  </a:extLst>
                </a:gridCol>
              </a:tblGrid>
              <a:tr h="688056">
                <a:tc>
                  <a:txBody>
                    <a:bodyPr/>
                    <a:lstStyle/>
                    <a:p>
                      <a:r>
                        <a:rPr lang="es-EC" sz="1500"/>
                        <a:t>Empresa</a:t>
                      </a:r>
                    </a:p>
                  </a:txBody>
                  <a:tcPr marL="75671" marR="75671" marT="37835" marB="37835" anchor="ctr">
                    <a:lnL>
                      <a:noFill/>
                    </a:lnL>
                    <a:lnR>
                      <a:noFill/>
                    </a:lnR>
                    <a:lnT>
                      <a:noFill/>
                    </a:lnT>
                    <a:lnB>
                      <a:noFill/>
                    </a:lnB>
                    <a:noFill/>
                  </a:tcPr>
                </a:tc>
                <a:tc>
                  <a:txBody>
                    <a:bodyPr/>
                    <a:lstStyle/>
                    <a:p>
                      <a:r>
                        <a:rPr lang="es-EC" sz="1500"/>
                        <a:t>Tono de voz</a:t>
                      </a:r>
                    </a:p>
                  </a:txBody>
                  <a:tcPr marL="75671" marR="75671" marT="37835" marB="37835" anchor="ctr">
                    <a:lnL>
                      <a:noFill/>
                    </a:lnL>
                    <a:lnR>
                      <a:noFill/>
                    </a:lnR>
                    <a:lnT>
                      <a:noFill/>
                    </a:lnT>
                    <a:lnB>
                      <a:noFill/>
                    </a:lnB>
                    <a:noFill/>
                  </a:tcPr>
                </a:tc>
                <a:tc>
                  <a:txBody>
                    <a:bodyPr/>
                    <a:lstStyle/>
                    <a:p>
                      <a:r>
                        <a:rPr lang="es-EC" sz="1500"/>
                        <a:t>Estilo de comunicación</a:t>
                      </a:r>
                    </a:p>
                  </a:txBody>
                  <a:tcPr marL="75671" marR="75671" marT="37835" marB="37835" anchor="ctr">
                    <a:lnL>
                      <a:noFill/>
                    </a:lnL>
                    <a:lnR>
                      <a:noFill/>
                    </a:lnR>
                    <a:lnT>
                      <a:noFill/>
                    </a:lnT>
                    <a:lnB>
                      <a:noFill/>
                    </a:lnB>
                    <a:noFill/>
                  </a:tcPr>
                </a:tc>
                <a:tc>
                  <a:txBody>
                    <a:bodyPr/>
                    <a:lstStyle/>
                    <a:p>
                      <a:r>
                        <a:rPr lang="es-EC" sz="1500"/>
                        <a:t>Ejemplo de frase / mensaje</a:t>
                      </a:r>
                    </a:p>
                  </a:txBody>
                  <a:tcPr marL="75671" marR="75671" marT="37835" marB="37835" anchor="ctr">
                    <a:lnL>
                      <a:noFill/>
                    </a:lnL>
                    <a:lnR>
                      <a:noFill/>
                    </a:lnR>
                    <a:lnT>
                      <a:noFill/>
                    </a:lnT>
                    <a:lnB>
                      <a:noFill/>
                    </a:lnB>
                    <a:noFill/>
                  </a:tcPr>
                </a:tc>
                <a:tc>
                  <a:txBody>
                    <a:bodyPr/>
                    <a:lstStyle/>
                    <a:p>
                      <a:r>
                        <a:rPr lang="es-EC" sz="1500"/>
                        <a:t>¿Qué comunica?</a:t>
                      </a:r>
                    </a:p>
                  </a:txBody>
                  <a:tcPr marL="75671" marR="75671" marT="37835" marB="37835" anchor="ctr">
                    <a:lnL>
                      <a:noFill/>
                    </a:lnL>
                    <a:lnR>
                      <a:noFill/>
                    </a:lnR>
                    <a:lnT>
                      <a:noFill/>
                    </a:lnT>
                    <a:lnB>
                      <a:noFill/>
                    </a:lnB>
                    <a:noFill/>
                  </a:tcPr>
                </a:tc>
                <a:extLst>
                  <a:ext uri="{0D108BD9-81ED-4DB2-BD59-A6C34878D82A}">
                    <a16:rowId xmlns:a16="http://schemas.microsoft.com/office/drawing/2014/main" val="2236808476"/>
                  </a:ext>
                </a:extLst>
              </a:tr>
              <a:tr h="688056">
                <a:tc>
                  <a:txBody>
                    <a:bodyPr/>
                    <a:lstStyle/>
                    <a:p>
                      <a:r>
                        <a:rPr lang="es-EC" sz="1500" b="1" dirty="0" err="1"/>
                        <a:t>Mailchimp</a:t>
                      </a:r>
                      <a:endParaRPr lang="es-EC" sz="1500" dirty="0"/>
                    </a:p>
                  </a:txBody>
                  <a:tcPr marL="75671" marR="75671" marT="37835" marB="37835" anchor="ctr">
                    <a:lnL>
                      <a:noFill/>
                    </a:lnL>
                    <a:lnR>
                      <a:noFill/>
                    </a:lnR>
                    <a:lnT>
                      <a:noFill/>
                    </a:lnT>
                    <a:lnB>
                      <a:noFill/>
                    </a:lnB>
                    <a:noFill/>
                  </a:tcPr>
                </a:tc>
                <a:tc>
                  <a:txBody>
                    <a:bodyPr/>
                    <a:lstStyle/>
                    <a:p>
                      <a:r>
                        <a:rPr lang="es-EC" sz="1500"/>
                        <a:t>Cercano, juguetón, humano</a:t>
                      </a:r>
                    </a:p>
                  </a:txBody>
                  <a:tcPr marL="75671" marR="75671" marT="37835" marB="37835" anchor="ctr">
                    <a:lnL>
                      <a:noFill/>
                    </a:lnL>
                    <a:lnR>
                      <a:noFill/>
                    </a:lnR>
                    <a:lnT>
                      <a:noFill/>
                    </a:lnT>
                    <a:lnB>
                      <a:noFill/>
                    </a:lnB>
                    <a:noFill/>
                  </a:tcPr>
                </a:tc>
                <a:tc>
                  <a:txBody>
                    <a:bodyPr/>
                    <a:lstStyle/>
                    <a:p>
                      <a:r>
                        <a:rPr lang="es-EC" sz="1500"/>
                        <a:t>Humorístico, amigable, simple</a:t>
                      </a:r>
                    </a:p>
                  </a:txBody>
                  <a:tcPr marL="75671" marR="75671" marT="37835" marB="37835" anchor="ctr">
                    <a:lnL>
                      <a:noFill/>
                    </a:lnL>
                    <a:lnR>
                      <a:noFill/>
                    </a:lnR>
                    <a:lnT>
                      <a:noFill/>
                    </a:lnT>
                    <a:lnB>
                      <a:noFill/>
                    </a:lnB>
                    <a:noFill/>
                  </a:tcPr>
                </a:tc>
                <a:tc>
                  <a:txBody>
                    <a:bodyPr/>
                    <a:lstStyle/>
                    <a:p>
                      <a:r>
                        <a:rPr lang="es-ES" sz="1500"/>
                        <a:t>“Boom! Tu campaña ya está volando.”</a:t>
                      </a:r>
                    </a:p>
                  </a:txBody>
                  <a:tcPr marL="75671" marR="75671" marT="37835" marB="37835" anchor="ctr">
                    <a:lnL>
                      <a:noFill/>
                    </a:lnL>
                    <a:lnR>
                      <a:noFill/>
                    </a:lnR>
                    <a:lnT>
                      <a:noFill/>
                    </a:lnT>
                    <a:lnB>
                      <a:noFill/>
                    </a:lnB>
                    <a:noFill/>
                  </a:tcPr>
                </a:tc>
                <a:tc>
                  <a:txBody>
                    <a:bodyPr/>
                    <a:lstStyle/>
                    <a:p>
                      <a:r>
                        <a:rPr lang="es-EC" sz="1500"/>
                        <a:t>Tecnología accesible, confianza informal</a:t>
                      </a:r>
                    </a:p>
                  </a:txBody>
                  <a:tcPr marL="75671" marR="75671" marT="37835" marB="37835" anchor="ctr">
                    <a:lnL>
                      <a:noFill/>
                    </a:lnL>
                    <a:lnR>
                      <a:noFill/>
                    </a:lnR>
                    <a:lnT>
                      <a:noFill/>
                    </a:lnT>
                    <a:lnB>
                      <a:noFill/>
                    </a:lnB>
                    <a:noFill/>
                  </a:tcPr>
                </a:tc>
                <a:extLst>
                  <a:ext uri="{0D108BD9-81ED-4DB2-BD59-A6C34878D82A}">
                    <a16:rowId xmlns:a16="http://schemas.microsoft.com/office/drawing/2014/main" val="890729005"/>
                  </a:ext>
                </a:extLst>
              </a:tr>
              <a:tr h="983231">
                <a:tc>
                  <a:txBody>
                    <a:bodyPr/>
                    <a:lstStyle/>
                    <a:p>
                      <a:r>
                        <a:rPr lang="es-EC" sz="1500" b="1"/>
                        <a:t>Apple</a:t>
                      </a:r>
                      <a:endParaRPr lang="es-EC" sz="1500"/>
                    </a:p>
                  </a:txBody>
                  <a:tcPr marL="75671" marR="75671" marT="37835" marB="37835" anchor="ctr">
                    <a:lnL>
                      <a:noFill/>
                    </a:lnL>
                    <a:lnR>
                      <a:noFill/>
                    </a:lnR>
                    <a:lnT>
                      <a:noFill/>
                    </a:lnT>
                    <a:lnB>
                      <a:noFill/>
                    </a:lnB>
                    <a:noFill/>
                  </a:tcPr>
                </a:tc>
                <a:tc>
                  <a:txBody>
                    <a:bodyPr/>
                    <a:lstStyle/>
                    <a:p>
                      <a:r>
                        <a:rPr lang="es-EC" sz="1500"/>
                        <a:t>Inspirador, elegante, minimalista</a:t>
                      </a:r>
                    </a:p>
                  </a:txBody>
                  <a:tcPr marL="75671" marR="75671" marT="37835" marB="37835" anchor="ctr">
                    <a:lnL>
                      <a:noFill/>
                    </a:lnL>
                    <a:lnR>
                      <a:noFill/>
                    </a:lnR>
                    <a:lnT>
                      <a:noFill/>
                    </a:lnT>
                    <a:lnB>
                      <a:noFill/>
                    </a:lnB>
                    <a:noFill/>
                  </a:tcPr>
                </a:tc>
                <a:tc>
                  <a:txBody>
                    <a:bodyPr/>
                    <a:lstStyle/>
                    <a:p>
                      <a:r>
                        <a:rPr lang="es-EC" sz="1500"/>
                        <a:t>Claro, sobrio, aspiracional</a:t>
                      </a:r>
                    </a:p>
                  </a:txBody>
                  <a:tcPr marL="75671" marR="75671" marT="37835" marB="37835" anchor="ctr">
                    <a:lnL>
                      <a:noFill/>
                    </a:lnL>
                    <a:lnR>
                      <a:noFill/>
                    </a:lnR>
                    <a:lnT>
                      <a:noFill/>
                    </a:lnT>
                    <a:lnB>
                      <a:noFill/>
                    </a:lnB>
                    <a:noFill/>
                  </a:tcPr>
                </a:tc>
                <a:tc>
                  <a:txBody>
                    <a:bodyPr/>
                    <a:lstStyle/>
                    <a:p>
                      <a:r>
                        <a:rPr lang="es-ES" sz="1500"/>
                        <a:t>“Diseñado para que te enamores desde el primer toque.”</a:t>
                      </a:r>
                    </a:p>
                  </a:txBody>
                  <a:tcPr marL="75671" marR="75671" marT="37835" marB="37835" anchor="ctr">
                    <a:lnL>
                      <a:noFill/>
                    </a:lnL>
                    <a:lnR>
                      <a:noFill/>
                    </a:lnR>
                    <a:lnT>
                      <a:noFill/>
                    </a:lnT>
                    <a:lnB>
                      <a:noFill/>
                    </a:lnB>
                    <a:noFill/>
                  </a:tcPr>
                </a:tc>
                <a:tc>
                  <a:txBody>
                    <a:bodyPr/>
                    <a:lstStyle/>
                    <a:p>
                      <a:r>
                        <a:rPr lang="es-EC" sz="1500"/>
                        <a:t>Innovación emocional y sofisticada</a:t>
                      </a:r>
                    </a:p>
                  </a:txBody>
                  <a:tcPr marL="75671" marR="75671" marT="37835" marB="37835" anchor="ctr">
                    <a:lnL>
                      <a:noFill/>
                    </a:lnL>
                    <a:lnR>
                      <a:noFill/>
                    </a:lnR>
                    <a:lnT>
                      <a:noFill/>
                    </a:lnT>
                    <a:lnB>
                      <a:noFill/>
                    </a:lnB>
                    <a:noFill/>
                  </a:tcPr>
                </a:tc>
                <a:extLst>
                  <a:ext uri="{0D108BD9-81ED-4DB2-BD59-A6C34878D82A}">
                    <a16:rowId xmlns:a16="http://schemas.microsoft.com/office/drawing/2014/main" val="1574124760"/>
                  </a:ext>
                </a:extLst>
              </a:tr>
              <a:tr h="688056">
                <a:tc>
                  <a:txBody>
                    <a:bodyPr/>
                    <a:lstStyle/>
                    <a:p>
                      <a:r>
                        <a:rPr lang="es-EC" sz="1500" b="1"/>
                        <a:t>Nike</a:t>
                      </a:r>
                      <a:endParaRPr lang="es-EC" sz="1500"/>
                    </a:p>
                  </a:txBody>
                  <a:tcPr marL="75671" marR="75671" marT="37835" marB="37835" anchor="ctr">
                    <a:lnL>
                      <a:noFill/>
                    </a:lnL>
                    <a:lnR>
                      <a:noFill/>
                    </a:lnR>
                    <a:lnT>
                      <a:noFill/>
                    </a:lnT>
                    <a:lnB>
                      <a:noFill/>
                    </a:lnB>
                    <a:noFill/>
                  </a:tcPr>
                </a:tc>
                <a:tc>
                  <a:txBody>
                    <a:bodyPr/>
                    <a:lstStyle/>
                    <a:p>
                      <a:r>
                        <a:rPr lang="es-EC" sz="1500"/>
                        <a:t>Motivacional, directo, poderoso</a:t>
                      </a:r>
                    </a:p>
                  </a:txBody>
                  <a:tcPr marL="75671" marR="75671" marT="37835" marB="37835" anchor="ctr">
                    <a:lnL>
                      <a:noFill/>
                    </a:lnL>
                    <a:lnR>
                      <a:noFill/>
                    </a:lnR>
                    <a:lnT>
                      <a:noFill/>
                    </a:lnT>
                    <a:lnB>
                      <a:noFill/>
                    </a:lnB>
                    <a:noFill/>
                  </a:tcPr>
                </a:tc>
                <a:tc>
                  <a:txBody>
                    <a:bodyPr/>
                    <a:lstStyle/>
                    <a:p>
                      <a:r>
                        <a:rPr lang="es-EC" sz="1500"/>
                        <a:t>Breve, enérgico, deportivo</a:t>
                      </a:r>
                    </a:p>
                  </a:txBody>
                  <a:tcPr marL="75671" marR="75671" marT="37835" marB="37835" anchor="ctr">
                    <a:lnL>
                      <a:noFill/>
                    </a:lnL>
                    <a:lnR>
                      <a:noFill/>
                    </a:lnR>
                    <a:lnT>
                      <a:noFill/>
                    </a:lnT>
                    <a:lnB>
                      <a:noFill/>
                    </a:lnB>
                    <a:noFill/>
                  </a:tcPr>
                </a:tc>
                <a:tc>
                  <a:txBody>
                    <a:bodyPr/>
                    <a:lstStyle/>
                    <a:p>
                      <a:r>
                        <a:rPr lang="es-EC" sz="1500"/>
                        <a:t>“Just do it.”</a:t>
                      </a:r>
                    </a:p>
                  </a:txBody>
                  <a:tcPr marL="75671" marR="75671" marT="37835" marB="37835" anchor="ctr">
                    <a:lnL>
                      <a:noFill/>
                    </a:lnL>
                    <a:lnR>
                      <a:noFill/>
                    </a:lnR>
                    <a:lnT>
                      <a:noFill/>
                    </a:lnT>
                    <a:lnB>
                      <a:noFill/>
                    </a:lnB>
                    <a:noFill/>
                  </a:tcPr>
                </a:tc>
                <a:tc>
                  <a:txBody>
                    <a:bodyPr/>
                    <a:lstStyle/>
                    <a:p>
                      <a:r>
                        <a:rPr lang="es-EC" sz="1500"/>
                        <a:t>Empoderamiento, actitud, acción</a:t>
                      </a:r>
                    </a:p>
                  </a:txBody>
                  <a:tcPr marL="75671" marR="75671" marT="37835" marB="37835" anchor="ctr">
                    <a:lnL>
                      <a:noFill/>
                    </a:lnL>
                    <a:lnR>
                      <a:noFill/>
                    </a:lnR>
                    <a:lnT>
                      <a:noFill/>
                    </a:lnT>
                    <a:lnB>
                      <a:noFill/>
                    </a:lnB>
                    <a:noFill/>
                  </a:tcPr>
                </a:tc>
                <a:extLst>
                  <a:ext uri="{0D108BD9-81ED-4DB2-BD59-A6C34878D82A}">
                    <a16:rowId xmlns:a16="http://schemas.microsoft.com/office/drawing/2014/main" val="3342166975"/>
                  </a:ext>
                </a:extLst>
              </a:tr>
              <a:tr h="688056">
                <a:tc>
                  <a:txBody>
                    <a:bodyPr/>
                    <a:lstStyle/>
                    <a:p>
                      <a:r>
                        <a:rPr lang="es-EC" sz="1500" b="1"/>
                        <a:t>IKEA</a:t>
                      </a:r>
                      <a:endParaRPr lang="es-EC" sz="1500"/>
                    </a:p>
                  </a:txBody>
                  <a:tcPr marL="75671" marR="75671" marT="37835" marB="37835" anchor="ctr">
                    <a:lnL>
                      <a:noFill/>
                    </a:lnL>
                    <a:lnR>
                      <a:noFill/>
                    </a:lnR>
                    <a:lnT>
                      <a:noFill/>
                    </a:lnT>
                    <a:lnB>
                      <a:noFill/>
                    </a:lnB>
                    <a:noFill/>
                  </a:tcPr>
                </a:tc>
                <a:tc>
                  <a:txBody>
                    <a:bodyPr/>
                    <a:lstStyle/>
                    <a:p>
                      <a:r>
                        <a:rPr lang="es-EC" sz="1500"/>
                        <a:t>Práctico, cercano, optimista</a:t>
                      </a:r>
                    </a:p>
                  </a:txBody>
                  <a:tcPr marL="75671" marR="75671" marT="37835" marB="37835" anchor="ctr">
                    <a:lnL>
                      <a:noFill/>
                    </a:lnL>
                    <a:lnR>
                      <a:noFill/>
                    </a:lnR>
                    <a:lnT>
                      <a:noFill/>
                    </a:lnT>
                    <a:lnB>
                      <a:noFill/>
                    </a:lnB>
                    <a:noFill/>
                  </a:tcPr>
                </a:tc>
                <a:tc>
                  <a:txBody>
                    <a:bodyPr/>
                    <a:lstStyle/>
                    <a:p>
                      <a:r>
                        <a:rPr lang="es-ES" sz="1500"/>
                        <a:t>Simple, directo, con humor sutil</a:t>
                      </a:r>
                    </a:p>
                  </a:txBody>
                  <a:tcPr marL="75671" marR="75671" marT="37835" marB="37835" anchor="ctr">
                    <a:lnL>
                      <a:noFill/>
                    </a:lnL>
                    <a:lnR>
                      <a:noFill/>
                    </a:lnR>
                    <a:lnT>
                      <a:noFill/>
                    </a:lnT>
                    <a:lnB>
                      <a:noFill/>
                    </a:lnB>
                    <a:noFill/>
                  </a:tcPr>
                </a:tc>
                <a:tc>
                  <a:txBody>
                    <a:bodyPr/>
                    <a:lstStyle/>
                    <a:p>
                      <a:r>
                        <a:rPr lang="es-ES" sz="1500"/>
                        <a:t>“Diseñado para tu día a día (y tu billetera).”</a:t>
                      </a:r>
                    </a:p>
                  </a:txBody>
                  <a:tcPr marL="75671" marR="75671" marT="37835" marB="37835" anchor="ctr">
                    <a:lnL>
                      <a:noFill/>
                    </a:lnL>
                    <a:lnR>
                      <a:noFill/>
                    </a:lnR>
                    <a:lnT>
                      <a:noFill/>
                    </a:lnT>
                    <a:lnB>
                      <a:noFill/>
                    </a:lnB>
                    <a:noFill/>
                  </a:tcPr>
                </a:tc>
                <a:tc>
                  <a:txBody>
                    <a:bodyPr/>
                    <a:lstStyle/>
                    <a:p>
                      <a:r>
                        <a:rPr lang="es-EC" sz="1500"/>
                        <a:t>Accesibilidad, diseño funcional</a:t>
                      </a:r>
                    </a:p>
                  </a:txBody>
                  <a:tcPr marL="75671" marR="75671" marT="37835" marB="37835" anchor="ctr">
                    <a:lnL>
                      <a:noFill/>
                    </a:lnL>
                    <a:lnR>
                      <a:noFill/>
                    </a:lnR>
                    <a:lnT>
                      <a:noFill/>
                    </a:lnT>
                    <a:lnB>
                      <a:noFill/>
                    </a:lnB>
                    <a:noFill/>
                  </a:tcPr>
                </a:tc>
                <a:extLst>
                  <a:ext uri="{0D108BD9-81ED-4DB2-BD59-A6C34878D82A}">
                    <a16:rowId xmlns:a16="http://schemas.microsoft.com/office/drawing/2014/main" val="2970275548"/>
                  </a:ext>
                </a:extLst>
              </a:tr>
              <a:tr h="983231">
                <a:tc>
                  <a:txBody>
                    <a:bodyPr/>
                    <a:lstStyle/>
                    <a:p>
                      <a:r>
                        <a:rPr lang="es-EC" sz="1500" b="1"/>
                        <a:t>Spotify</a:t>
                      </a:r>
                      <a:endParaRPr lang="es-EC" sz="1500"/>
                    </a:p>
                  </a:txBody>
                  <a:tcPr marL="75671" marR="75671" marT="37835" marB="37835" anchor="ctr">
                    <a:lnL>
                      <a:noFill/>
                    </a:lnL>
                    <a:lnR>
                      <a:noFill/>
                    </a:lnR>
                    <a:lnT>
                      <a:noFill/>
                    </a:lnT>
                    <a:lnB>
                      <a:noFill/>
                    </a:lnB>
                    <a:noFill/>
                  </a:tcPr>
                </a:tc>
                <a:tc>
                  <a:txBody>
                    <a:bodyPr/>
                    <a:lstStyle/>
                    <a:p>
                      <a:r>
                        <a:rPr lang="es-EC" sz="1500"/>
                        <a:t>Joven, irónico, culturalmente actual</a:t>
                      </a:r>
                    </a:p>
                  </a:txBody>
                  <a:tcPr marL="75671" marR="75671" marT="37835" marB="37835" anchor="ctr">
                    <a:lnL>
                      <a:noFill/>
                    </a:lnL>
                    <a:lnR>
                      <a:noFill/>
                    </a:lnR>
                    <a:lnT>
                      <a:noFill/>
                    </a:lnT>
                    <a:lnB>
                      <a:noFill/>
                    </a:lnB>
                    <a:noFill/>
                  </a:tcPr>
                </a:tc>
                <a:tc>
                  <a:txBody>
                    <a:bodyPr/>
                    <a:lstStyle/>
                    <a:p>
                      <a:r>
                        <a:rPr lang="es-ES" sz="1500"/>
                        <a:t>Conversacional, ágil, con referencias culturales</a:t>
                      </a:r>
                    </a:p>
                  </a:txBody>
                  <a:tcPr marL="75671" marR="75671" marT="37835" marB="37835" anchor="ctr">
                    <a:lnL>
                      <a:noFill/>
                    </a:lnL>
                    <a:lnR>
                      <a:noFill/>
                    </a:lnR>
                    <a:lnT>
                      <a:noFill/>
                    </a:lnT>
                    <a:lnB>
                      <a:noFill/>
                    </a:lnB>
                    <a:noFill/>
                  </a:tcPr>
                </a:tc>
                <a:tc>
                  <a:txBody>
                    <a:bodyPr/>
                    <a:lstStyle/>
                    <a:p>
                      <a:r>
                        <a:rPr lang="es-ES" sz="1500"/>
                        <a:t>“La playlist perfecta para ignorar tus responsabilidades.”</a:t>
                      </a:r>
                    </a:p>
                  </a:txBody>
                  <a:tcPr marL="75671" marR="75671" marT="37835" marB="37835" anchor="ctr">
                    <a:lnL>
                      <a:noFill/>
                    </a:lnL>
                    <a:lnR>
                      <a:noFill/>
                    </a:lnR>
                    <a:lnT>
                      <a:noFill/>
                    </a:lnT>
                    <a:lnB>
                      <a:noFill/>
                    </a:lnB>
                    <a:noFill/>
                  </a:tcPr>
                </a:tc>
                <a:tc>
                  <a:txBody>
                    <a:bodyPr/>
                    <a:lstStyle/>
                    <a:p>
                      <a:r>
                        <a:rPr lang="es-ES" sz="1500"/>
                        <a:t>Conexión emocional, estilo de vida</a:t>
                      </a:r>
                    </a:p>
                  </a:txBody>
                  <a:tcPr marL="75671" marR="75671" marT="37835" marB="37835" anchor="ctr">
                    <a:lnL>
                      <a:noFill/>
                    </a:lnL>
                    <a:lnR>
                      <a:noFill/>
                    </a:lnR>
                    <a:lnT>
                      <a:noFill/>
                    </a:lnT>
                    <a:lnB>
                      <a:noFill/>
                    </a:lnB>
                    <a:noFill/>
                  </a:tcPr>
                </a:tc>
                <a:extLst>
                  <a:ext uri="{0D108BD9-81ED-4DB2-BD59-A6C34878D82A}">
                    <a16:rowId xmlns:a16="http://schemas.microsoft.com/office/drawing/2014/main" val="812234714"/>
                  </a:ext>
                </a:extLst>
              </a:tr>
              <a:tr h="688056">
                <a:tc>
                  <a:txBody>
                    <a:bodyPr/>
                    <a:lstStyle/>
                    <a:p>
                      <a:r>
                        <a:rPr lang="es-EC" sz="1500" b="1"/>
                        <a:t>Old Spice</a:t>
                      </a:r>
                      <a:endParaRPr lang="es-EC" sz="1500"/>
                    </a:p>
                  </a:txBody>
                  <a:tcPr marL="75671" marR="75671" marT="37835" marB="37835" anchor="ctr">
                    <a:lnL>
                      <a:noFill/>
                    </a:lnL>
                    <a:lnR>
                      <a:noFill/>
                    </a:lnR>
                    <a:lnT>
                      <a:noFill/>
                    </a:lnT>
                    <a:lnB>
                      <a:noFill/>
                    </a:lnB>
                    <a:noFill/>
                  </a:tcPr>
                </a:tc>
                <a:tc>
                  <a:txBody>
                    <a:bodyPr/>
                    <a:lstStyle/>
                    <a:p>
                      <a:r>
                        <a:rPr lang="es-EC" sz="1500"/>
                        <a:t>Irónico, masculino exagerado</a:t>
                      </a:r>
                    </a:p>
                  </a:txBody>
                  <a:tcPr marL="75671" marR="75671" marT="37835" marB="37835" anchor="ctr">
                    <a:lnL>
                      <a:noFill/>
                    </a:lnL>
                    <a:lnR>
                      <a:noFill/>
                    </a:lnR>
                    <a:lnT>
                      <a:noFill/>
                    </a:lnT>
                    <a:lnB>
                      <a:noFill/>
                    </a:lnB>
                    <a:noFill/>
                  </a:tcPr>
                </a:tc>
                <a:tc>
                  <a:txBody>
                    <a:bodyPr/>
                    <a:lstStyle/>
                    <a:p>
                      <a:r>
                        <a:rPr lang="es-EC" sz="1500"/>
                        <a:t>Publicitario, teatral, humor absurdo</a:t>
                      </a:r>
                    </a:p>
                  </a:txBody>
                  <a:tcPr marL="75671" marR="75671" marT="37835" marB="37835" anchor="ctr">
                    <a:lnL>
                      <a:noFill/>
                    </a:lnL>
                    <a:lnR>
                      <a:noFill/>
                    </a:lnR>
                    <a:lnT>
                      <a:noFill/>
                    </a:lnT>
                    <a:lnB>
                      <a:noFill/>
                    </a:lnB>
                    <a:noFill/>
                  </a:tcPr>
                </a:tc>
                <a:tc>
                  <a:txBody>
                    <a:bodyPr/>
                    <a:lstStyle/>
                    <a:p>
                      <a:r>
                        <a:rPr lang="es-EC" sz="1500" dirty="0"/>
                        <a:t>“</a:t>
                      </a:r>
                      <a:r>
                        <a:rPr lang="es-EC" sz="1500" dirty="0" err="1"/>
                        <a:t>Smell</a:t>
                      </a:r>
                      <a:r>
                        <a:rPr lang="es-EC" sz="1500" dirty="0"/>
                        <a:t> </a:t>
                      </a:r>
                      <a:r>
                        <a:rPr lang="es-EC" sz="1500" dirty="0" err="1"/>
                        <a:t>like</a:t>
                      </a:r>
                      <a:r>
                        <a:rPr lang="es-EC" sz="1500" dirty="0"/>
                        <a:t> a </a:t>
                      </a:r>
                      <a:r>
                        <a:rPr lang="es-EC" sz="1500" dirty="0" err="1"/>
                        <a:t>man</a:t>
                      </a:r>
                      <a:r>
                        <a:rPr lang="es-EC" sz="1500" dirty="0"/>
                        <a:t>, </a:t>
                      </a:r>
                      <a:r>
                        <a:rPr lang="es-EC" sz="1500" dirty="0" err="1"/>
                        <a:t>man</a:t>
                      </a:r>
                      <a:r>
                        <a:rPr lang="es-EC" sz="1500" dirty="0"/>
                        <a:t>.”</a:t>
                      </a:r>
                    </a:p>
                  </a:txBody>
                  <a:tcPr marL="75671" marR="75671" marT="37835" marB="37835" anchor="ctr">
                    <a:lnL>
                      <a:noFill/>
                    </a:lnL>
                    <a:lnR>
                      <a:noFill/>
                    </a:lnR>
                    <a:lnT>
                      <a:noFill/>
                    </a:lnT>
                    <a:lnB>
                      <a:noFill/>
                    </a:lnB>
                    <a:noFill/>
                  </a:tcPr>
                </a:tc>
                <a:tc>
                  <a:txBody>
                    <a:bodyPr/>
                    <a:lstStyle/>
                    <a:p>
                      <a:r>
                        <a:rPr lang="es-ES" sz="1500"/>
                        <a:t>Exageración con humor para diferenciarse</a:t>
                      </a:r>
                    </a:p>
                  </a:txBody>
                  <a:tcPr marL="75671" marR="75671" marT="37835" marB="37835" anchor="ctr">
                    <a:lnL>
                      <a:noFill/>
                    </a:lnL>
                    <a:lnR>
                      <a:noFill/>
                    </a:lnR>
                    <a:lnT>
                      <a:noFill/>
                    </a:lnT>
                    <a:lnB>
                      <a:noFill/>
                    </a:lnB>
                    <a:noFill/>
                  </a:tcPr>
                </a:tc>
                <a:extLst>
                  <a:ext uri="{0D108BD9-81ED-4DB2-BD59-A6C34878D82A}">
                    <a16:rowId xmlns:a16="http://schemas.microsoft.com/office/drawing/2014/main" val="2914809446"/>
                  </a:ext>
                </a:extLst>
              </a:tr>
              <a:tr h="688056">
                <a:tc>
                  <a:txBody>
                    <a:bodyPr/>
                    <a:lstStyle/>
                    <a:p>
                      <a:r>
                        <a:rPr lang="es-EC" sz="1500" b="1"/>
                        <a:t>Notion</a:t>
                      </a:r>
                      <a:endParaRPr lang="es-EC" sz="1500"/>
                    </a:p>
                  </a:txBody>
                  <a:tcPr marL="75671" marR="75671" marT="37835" marB="37835" anchor="ctr">
                    <a:lnL>
                      <a:noFill/>
                    </a:lnL>
                    <a:lnR>
                      <a:noFill/>
                    </a:lnR>
                    <a:lnT>
                      <a:noFill/>
                    </a:lnT>
                    <a:lnB>
                      <a:noFill/>
                    </a:lnB>
                    <a:noFill/>
                  </a:tcPr>
                </a:tc>
                <a:tc>
                  <a:txBody>
                    <a:bodyPr/>
                    <a:lstStyle/>
                    <a:p>
                      <a:r>
                        <a:rPr lang="es-EC" sz="1500"/>
                        <a:t>Profesional, accesible, reflexivo</a:t>
                      </a:r>
                    </a:p>
                  </a:txBody>
                  <a:tcPr marL="75671" marR="75671" marT="37835" marB="37835" anchor="ctr">
                    <a:lnL>
                      <a:noFill/>
                    </a:lnL>
                    <a:lnR>
                      <a:noFill/>
                    </a:lnR>
                    <a:lnT>
                      <a:noFill/>
                    </a:lnT>
                    <a:lnB>
                      <a:noFill/>
                    </a:lnB>
                    <a:noFill/>
                  </a:tcPr>
                </a:tc>
                <a:tc>
                  <a:txBody>
                    <a:bodyPr/>
                    <a:lstStyle/>
                    <a:p>
                      <a:r>
                        <a:rPr lang="es-ES" sz="1500"/>
                        <a:t>Serio pero humano, técnico simple</a:t>
                      </a:r>
                    </a:p>
                  </a:txBody>
                  <a:tcPr marL="75671" marR="75671" marT="37835" marB="37835" anchor="ctr">
                    <a:lnL>
                      <a:noFill/>
                    </a:lnL>
                    <a:lnR>
                      <a:noFill/>
                    </a:lnR>
                    <a:lnT>
                      <a:noFill/>
                    </a:lnT>
                    <a:lnB>
                      <a:noFill/>
                    </a:lnB>
                    <a:noFill/>
                  </a:tcPr>
                </a:tc>
                <a:tc>
                  <a:txBody>
                    <a:bodyPr/>
                    <a:lstStyle/>
                    <a:p>
                      <a:r>
                        <a:rPr lang="es-ES" sz="1500"/>
                        <a:t>“Una forma tranquila de trabajar en equipo.”</a:t>
                      </a:r>
                    </a:p>
                  </a:txBody>
                  <a:tcPr marL="75671" marR="75671" marT="37835" marB="37835" anchor="ctr">
                    <a:lnL>
                      <a:noFill/>
                    </a:lnL>
                    <a:lnR>
                      <a:noFill/>
                    </a:lnR>
                    <a:lnT>
                      <a:noFill/>
                    </a:lnT>
                    <a:lnB>
                      <a:noFill/>
                    </a:lnB>
                    <a:noFill/>
                  </a:tcPr>
                </a:tc>
                <a:tc>
                  <a:txBody>
                    <a:bodyPr/>
                    <a:lstStyle/>
                    <a:p>
                      <a:r>
                        <a:rPr lang="es-EC" sz="1500"/>
                        <a:t>Productividad moderna y colaborativa</a:t>
                      </a:r>
                    </a:p>
                  </a:txBody>
                  <a:tcPr marL="75671" marR="75671" marT="37835" marB="37835" anchor="ctr">
                    <a:lnL>
                      <a:noFill/>
                    </a:lnL>
                    <a:lnR>
                      <a:noFill/>
                    </a:lnR>
                    <a:lnT>
                      <a:noFill/>
                    </a:lnT>
                    <a:lnB>
                      <a:noFill/>
                    </a:lnB>
                    <a:noFill/>
                  </a:tcPr>
                </a:tc>
                <a:extLst>
                  <a:ext uri="{0D108BD9-81ED-4DB2-BD59-A6C34878D82A}">
                    <a16:rowId xmlns:a16="http://schemas.microsoft.com/office/drawing/2014/main" val="1459473517"/>
                  </a:ext>
                </a:extLst>
              </a:tr>
              <a:tr h="688056">
                <a:tc>
                  <a:txBody>
                    <a:bodyPr/>
                    <a:lstStyle/>
                    <a:p>
                      <a:r>
                        <a:rPr lang="es-EC" sz="1500" b="1"/>
                        <a:t>Netflix</a:t>
                      </a:r>
                      <a:endParaRPr lang="es-EC" sz="1500"/>
                    </a:p>
                  </a:txBody>
                  <a:tcPr marL="75671" marR="75671" marT="37835" marB="37835" anchor="ctr">
                    <a:lnL>
                      <a:noFill/>
                    </a:lnL>
                    <a:lnR>
                      <a:noFill/>
                    </a:lnR>
                    <a:lnT>
                      <a:noFill/>
                    </a:lnT>
                    <a:lnB>
                      <a:noFill/>
                    </a:lnB>
                    <a:noFill/>
                  </a:tcPr>
                </a:tc>
                <a:tc>
                  <a:txBody>
                    <a:bodyPr/>
                    <a:lstStyle/>
                    <a:p>
                      <a:r>
                        <a:rPr lang="es-EC" sz="1500"/>
                        <a:t>Relajado, entretenido, inclusivo</a:t>
                      </a:r>
                    </a:p>
                  </a:txBody>
                  <a:tcPr marL="75671" marR="75671" marT="37835" marB="37835" anchor="ctr">
                    <a:lnL>
                      <a:noFill/>
                    </a:lnL>
                    <a:lnR>
                      <a:noFill/>
                    </a:lnR>
                    <a:lnT>
                      <a:noFill/>
                    </a:lnT>
                    <a:lnB>
                      <a:noFill/>
                    </a:lnB>
                    <a:noFill/>
                  </a:tcPr>
                </a:tc>
                <a:tc>
                  <a:txBody>
                    <a:bodyPr/>
                    <a:lstStyle/>
                    <a:p>
                      <a:r>
                        <a:rPr lang="es-EC" sz="1500"/>
                        <a:t>Humor, referencias pop, natural</a:t>
                      </a:r>
                    </a:p>
                  </a:txBody>
                  <a:tcPr marL="75671" marR="75671" marT="37835" marB="37835" anchor="ctr">
                    <a:lnL>
                      <a:noFill/>
                    </a:lnL>
                    <a:lnR>
                      <a:noFill/>
                    </a:lnR>
                    <a:lnT>
                      <a:noFill/>
                    </a:lnT>
                    <a:lnB>
                      <a:noFill/>
                    </a:lnB>
                    <a:noFill/>
                  </a:tcPr>
                </a:tc>
                <a:tc>
                  <a:txBody>
                    <a:bodyPr/>
                    <a:lstStyle/>
                    <a:p>
                      <a:r>
                        <a:rPr lang="es-ES" sz="1500"/>
                        <a:t>“¿Estás viendo sin parar? Nosotros también.”</a:t>
                      </a:r>
                    </a:p>
                  </a:txBody>
                  <a:tcPr marL="75671" marR="75671" marT="37835" marB="37835" anchor="ctr">
                    <a:lnL>
                      <a:noFill/>
                    </a:lnL>
                    <a:lnR>
                      <a:noFill/>
                    </a:lnR>
                    <a:lnT>
                      <a:noFill/>
                    </a:lnT>
                    <a:lnB>
                      <a:noFill/>
                    </a:lnB>
                    <a:noFill/>
                  </a:tcPr>
                </a:tc>
                <a:tc>
                  <a:txBody>
                    <a:bodyPr/>
                    <a:lstStyle/>
                    <a:p>
                      <a:r>
                        <a:rPr lang="es-EC" sz="1500" dirty="0"/>
                        <a:t>Cultura compartida, cercanía</a:t>
                      </a:r>
                    </a:p>
                  </a:txBody>
                  <a:tcPr marL="75671" marR="75671" marT="37835" marB="37835" anchor="ctr">
                    <a:lnL>
                      <a:noFill/>
                    </a:lnL>
                    <a:lnR>
                      <a:noFill/>
                    </a:lnR>
                    <a:lnT>
                      <a:noFill/>
                    </a:lnT>
                    <a:lnB>
                      <a:noFill/>
                    </a:lnB>
                    <a:noFill/>
                  </a:tcPr>
                </a:tc>
                <a:extLst>
                  <a:ext uri="{0D108BD9-81ED-4DB2-BD59-A6C34878D82A}">
                    <a16:rowId xmlns:a16="http://schemas.microsoft.com/office/drawing/2014/main" val="1147227869"/>
                  </a:ext>
                </a:extLst>
              </a:tr>
            </a:tbl>
          </a:graphicData>
        </a:graphic>
      </p:graphicFrame>
      <p:sp>
        <p:nvSpPr>
          <p:cNvPr id="8" name="Rectangle 2">
            <a:extLst>
              <a:ext uri="{FF2B5EF4-FFF2-40B4-BE49-F238E27FC236}">
                <a16:creationId xmlns:a16="http://schemas.microsoft.com/office/drawing/2014/main" id="{AFEBF037-ACF7-BFC2-6BC2-49AFEDAC929A}"/>
              </a:ext>
            </a:extLst>
          </p:cNvPr>
          <p:cNvSpPr>
            <a:spLocks noChangeArrowheads="1"/>
          </p:cNvSpPr>
          <p:nvPr/>
        </p:nvSpPr>
        <p:spPr bwMode="auto">
          <a:xfrm>
            <a:off x="1480977" y="718461"/>
            <a:ext cx="1742738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500" b="1" i="0" u="none" strike="noStrike" cap="none" normalizeH="0" baseline="0" dirty="0">
                <a:ln>
                  <a:noFill/>
                </a:ln>
                <a:solidFill>
                  <a:schemeClr val="tx1"/>
                </a:solidFill>
                <a:effectLst/>
                <a:latin typeface="Arial" panose="020B0604020202020204" pitchFamily="34" charset="0"/>
              </a:rPr>
              <a:t>Tabla comparativa: Empresas con identidad verbal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45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158BA-66D1-E296-276C-D5DE4FCE76B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F9EC771-915A-DB60-6A6A-BEEADFC4DCA7}"/>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8ED3D999-D2B2-94CF-6BF9-27DC4A7B5CC9}"/>
              </a:ext>
            </a:extLst>
          </p:cNvPr>
          <p:cNvSpPr txBox="1"/>
          <p:nvPr/>
        </p:nvSpPr>
        <p:spPr>
          <a:xfrm>
            <a:off x="1727200" y="4233335"/>
            <a:ext cx="13241866" cy="646331"/>
          </a:xfrm>
          <a:prstGeom prst="rect">
            <a:avLst/>
          </a:prstGeom>
          <a:noFill/>
        </p:spPr>
        <p:txBody>
          <a:bodyPr wrap="square">
            <a:spAutoFit/>
          </a:bodyPr>
          <a:lstStyle/>
          <a:p>
            <a:pPr>
              <a:buNone/>
            </a:pPr>
            <a:r>
              <a:rPr lang="es-ES" sz="3600" dirty="0"/>
              <a:t>.</a:t>
            </a:r>
          </a:p>
        </p:txBody>
      </p:sp>
      <p:sp>
        <p:nvSpPr>
          <p:cNvPr id="4" name="Rectangle 2">
            <a:extLst>
              <a:ext uri="{FF2B5EF4-FFF2-40B4-BE49-F238E27FC236}">
                <a16:creationId xmlns:a16="http://schemas.microsoft.com/office/drawing/2014/main" id="{7F1BC07D-DCA7-613D-452B-57D40B783F41}"/>
              </a:ext>
            </a:extLst>
          </p:cNvPr>
          <p:cNvSpPr>
            <a:spLocks noChangeArrowheads="1"/>
          </p:cNvSpPr>
          <p:nvPr/>
        </p:nvSpPr>
        <p:spPr bwMode="auto">
          <a:xfrm>
            <a:off x="1049867" y="843090"/>
            <a:ext cx="13202653"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900" b="1" i="0" u="none" strike="noStrike" cap="none" normalizeH="0" baseline="0" dirty="0">
                <a:ln>
                  <a:noFill/>
                </a:ln>
                <a:solidFill>
                  <a:schemeClr val="tx1"/>
                </a:solidFill>
                <a:effectLst/>
                <a:latin typeface="Arial" panose="020B0604020202020204" pitchFamily="34" charset="0"/>
              </a:rPr>
              <a:t>¿</a:t>
            </a:r>
            <a:r>
              <a:rPr kumimoji="0" lang="es-EC" altLang="es-EC" sz="2400" b="1" i="0" u="none" strike="noStrike" cap="none" normalizeH="0" baseline="0" dirty="0">
                <a:ln>
                  <a:noFill/>
                </a:ln>
                <a:solidFill>
                  <a:schemeClr val="tx1"/>
                </a:solidFill>
                <a:effectLst/>
                <a:latin typeface="Arial" panose="020B0604020202020204" pitchFamily="34" charset="0"/>
              </a:rPr>
              <a:t>Qué es una Propuesta de Valor?</a:t>
            </a:r>
          </a:p>
          <a:p>
            <a:pPr marL="0" marR="0" lvl="0" indent="0" algn="l" defTabSz="914400" rtl="0" eaLnBrk="0" fontAlgn="base" latinLnBrk="0" hangingPunct="0">
              <a:lnSpc>
                <a:spcPct val="100000"/>
              </a:lnSpc>
              <a:spcBef>
                <a:spcPct val="0"/>
              </a:spcBef>
              <a:spcAft>
                <a:spcPct val="0"/>
              </a:spcAft>
              <a:buClrTx/>
              <a:buSzTx/>
              <a:buFontTx/>
              <a:buNone/>
              <a:tabLst/>
            </a:pPr>
            <a:endParaRPr lang="es-EC" altLang="es-EC" sz="2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400" b="0" i="0" u="none" strike="noStrike" cap="none" normalizeH="0" baseline="0" dirty="0">
                <a:ln>
                  <a:noFill/>
                </a:ln>
                <a:solidFill>
                  <a:schemeClr val="tx1"/>
                </a:solidFill>
                <a:effectLst/>
                <a:latin typeface="Arial" panose="020B0604020202020204" pitchFamily="34" charset="0"/>
              </a:rPr>
              <a:t>La </a:t>
            </a:r>
            <a:r>
              <a:rPr kumimoji="0" lang="es-EC" altLang="es-EC" sz="2400" b="1" i="0" u="none" strike="noStrike" cap="none" normalizeH="0" baseline="0" dirty="0">
                <a:ln>
                  <a:noFill/>
                </a:ln>
                <a:solidFill>
                  <a:schemeClr val="tx1"/>
                </a:solidFill>
                <a:effectLst/>
                <a:latin typeface="Arial" panose="020B0604020202020204" pitchFamily="34" charset="0"/>
              </a:rPr>
              <a:t>Propuesta de Valor (PV)</a:t>
            </a:r>
            <a:r>
              <a:rPr kumimoji="0" lang="es-EC" altLang="es-EC" sz="2400" b="0" i="0" u="none" strike="noStrike" cap="none" normalizeH="0" baseline="0" dirty="0">
                <a:ln>
                  <a:noFill/>
                </a:ln>
                <a:solidFill>
                  <a:schemeClr val="tx1"/>
                </a:solidFill>
                <a:effectLst/>
                <a:latin typeface="Arial" panose="020B0604020202020204" pitchFamily="34" charset="0"/>
              </a:rPr>
              <a:t> es una declaración clara que responde a la pregunta: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400" b="1" i="0" u="none" strike="noStrike" cap="none" normalizeH="0" baseline="0" dirty="0">
                <a:ln>
                  <a:noFill/>
                </a:ln>
                <a:solidFill>
                  <a:schemeClr val="tx1"/>
                </a:solidFill>
                <a:effectLst/>
                <a:latin typeface="Arial" panose="020B0604020202020204" pitchFamily="34" charset="0"/>
              </a:rPr>
              <a:t>¿Por qué alguien debería elegir tu marca, producto o servicio en lugar de cualquier otro?</a:t>
            </a:r>
            <a:endParaRPr kumimoji="0" lang="es-EC" altLang="es-EC"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400" b="0" i="0" u="none" strike="noStrike" cap="none" normalizeH="0" baseline="0" dirty="0">
                <a:ln>
                  <a:noFill/>
                </a:ln>
                <a:solidFill>
                  <a:schemeClr val="tx1"/>
                </a:solidFill>
                <a:effectLst/>
                <a:latin typeface="Arial" panose="020B0604020202020204" pitchFamily="34" charset="0"/>
              </a:rPr>
              <a:t>Una </a:t>
            </a:r>
            <a:r>
              <a:rPr kumimoji="0" lang="es-EC" altLang="es-EC" sz="2400" b="1" i="0" u="none" strike="noStrike" cap="none" normalizeH="0" baseline="0" dirty="0">
                <a:ln>
                  <a:noFill/>
                </a:ln>
                <a:solidFill>
                  <a:schemeClr val="tx1"/>
                </a:solidFill>
                <a:effectLst/>
                <a:latin typeface="Arial" panose="020B0604020202020204" pitchFamily="34" charset="0"/>
              </a:rPr>
              <a:t>propuesta de valor convincente</a:t>
            </a:r>
            <a:r>
              <a:rPr kumimoji="0" lang="es-EC" altLang="es-EC"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400" b="1" i="0" u="none" strike="noStrike" cap="none" normalizeH="0" baseline="0" dirty="0">
                <a:ln>
                  <a:noFill/>
                </a:ln>
                <a:solidFill>
                  <a:schemeClr val="tx1"/>
                </a:solidFill>
                <a:effectLst/>
                <a:latin typeface="Arial" panose="020B0604020202020204" pitchFamily="34" charset="0"/>
              </a:rPr>
              <a:t>Se enfoca en los beneficios clave</a:t>
            </a:r>
            <a:r>
              <a:rPr kumimoji="0" lang="es-EC" altLang="es-EC" sz="2400" b="0" i="0" u="none" strike="noStrike" cap="none" normalizeH="0" baseline="0" dirty="0">
                <a:ln>
                  <a:noFill/>
                </a:ln>
                <a:solidFill>
                  <a:schemeClr val="tx1"/>
                </a:solidFill>
                <a:effectLst/>
                <a:latin typeface="Arial" panose="020B0604020202020204" pitchFamily="34" charset="0"/>
              </a:rPr>
              <a:t> para el cliente ideal.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400" b="1" i="0" u="none" strike="noStrike" cap="none" normalizeH="0" baseline="0" dirty="0">
                <a:ln>
                  <a:noFill/>
                </a:ln>
                <a:solidFill>
                  <a:schemeClr val="tx1"/>
                </a:solidFill>
                <a:effectLst/>
                <a:latin typeface="Arial" panose="020B0604020202020204" pitchFamily="34" charset="0"/>
              </a:rPr>
              <a:t>Resuelve un problema específico o satisface una necesidad profunda</a:t>
            </a:r>
            <a:r>
              <a:rPr kumimoji="0" lang="es-EC" altLang="es-EC"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400" b="1" i="0" u="none" strike="noStrike" cap="none" normalizeH="0" baseline="0" dirty="0">
                <a:ln>
                  <a:noFill/>
                </a:ln>
                <a:solidFill>
                  <a:schemeClr val="tx1"/>
                </a:solidFill>
                <a:effectLst/>
                <a:latin typeface="Arial" panose="020B0604020202020204" pitchFamily="34" charset="0"/>
              </a:rPr>
              <a:t>Es diferenciadora</a:t>
            </a:r>
            <a:r>
              <a:rPr kumimoji="0" lang="es-EC" altLang="es-EC" sz="2400" b="0" i="0" u="none" strike="noStrike" cap="none" normalizeH="0" baseline="0" dirty="0">
                <a:ln>
                  <a:noFill/>
                </a:ln>
                <a:solidFill>
                  <a:schemeClr val="tx1"/>
                </a:solidFill>
                <a:effectLst/>
                <a:latin typeface="Arial" panose="020B0604020202020204" pitchFamily="34" charset="0"/>
              </a:rPr>
              <a:t>, responde: “¿qué te hace único o mejor?”.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400" b="1" i="0" u="none" strike="noStrike" cap="none" normalizeH="0" baseline="0" dirty="0">
                <a:ln>
                  <a:noFill/>
                </a:ln>
                <a:solidFill>
                  <a:schemeClr val="tx1"/>
                </a:solidFill>
                <a:effectLst/>
                <a:latin typeface="Arial" panose="020B0604020202020204" pitchFamily="34" charset="0"/>
              </a:rPr>
              <a:t>Es clara y fácil de entender</a:t>
            </a:r>
            <a:r>
              <a:rPr kumimoji="0" lang="es-EC" altLang="es-EC" sz="2400" b="0" i="0" u="none" strike="noStrike" cap="none" normalizeH="0" baseline="0" dirty="0">
                <a:ln>
                  <a:noFill/>
                </a:ln>
                <a:solidFill>
                  <a:schemeClr val="tx1"/>
                </a:solidFill>
                <a:effectLst/>
                <a:latin typeface="Arial" panose="020B0604020202020204" pitchFamily="34" charset="0"/>
              </a:rPr>
              <a:t> en pocos segundos.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pic>
        <p:nvPicPr>
          <p:cNvPr id="2052" name="Picture 4" descr="Qué es la propuesta de valor de una empresa | Blog MBA Cámara de Comercio de  Málaga">
            <a:extLst>
              <a:ext uri="{FF2B5EF4-FFF2-40B4-BE49-F238E27FC236}">
                <a16:creationId xmlns:a16="http://schemas.microsoft.com/office/drawing/2014/main" id="{6D3242E1-3362-5EC5-BB6F-2D559D2F0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299" y="4961043"/>
            <a:ext cx="6781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01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1D87C-82F5-1E45-7054-9874AB33294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5EB371C-45FB-7498-9FEE-BB4E19BB70F8}"/>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4FDA03FF-1C0F-1628-BA6C-936F238F1C6B}"/>
              </a:ext>
            </a:extLst>
          </p:cNvPr>
          <p:cNvSpPr txBox="1"/>
          <p:nvPr/>
        </p:nvSpPr>
        <p:spPr>
          <a:xfrm>
            <a:off x="1727200" y="4233335"/>
            <a:ext cx="13241866" cy="646331"/>
          </a:xfrm>
          <a:prstGeom prst="rect">
            <a:avLst/>
          </a:prstGeom>
          <a:noFill/>
        </p:spPr>
        <p:txBody>
          <a:bodyPr wrap="square">
            <a:spAutoFit/>
          </a:bodyPr>
          <a:lstStyle/>
          <a:p>
            <a:pPr>
              <a:buNone/>
            </a:pPr>
            <a:r>
              <a:rPr lang="es-ES" sz="3600" dirty="0"/>
              <a:t>.</a:t>
            </a:r>
          </a:p>
        </p:txBody>
      </p:sp>
      <p:sp>
        <p:nvSpPr>
          <p:cNvPr id="4" name="Rectangle 2">
            <a:extLst>
              <a:ext uri="{FF2B5EF4-FFF2-40B4-BE49-F238E27FC236}">
                <a16:creationId xmlns:a16="http://schemas.microsoft.com/office/drawing/2014/main" id="{78D88D1B-98EB-ACFC-405D-84DC883A4DE5}"/>
              </a:ext>
            </a:extLst>
          </p:cNvPr>
          <p:cNvSpPr>
            <a:spLocks noChangeArrowheads="1"/>
          </p:cNvSpPr>
          <p:nvPr/>
        </p:nvSpPr>
        <p:spPr bwMode="auto">
          <a:xfrm>
            <a:off x="1277778" y="244866"/>
            <a:ext cx="8297334"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s-ES" sz="2800" b="1" dirty="0"/>
              <a:t>🧩 Componentes de una propuesta de valor efectiva</a:t>
            </a:r>
          </a:p>
          <a:p>
            <a:pPr>
              <a:buFont typeface="+mj-lt"/>
              <a:buAutoNum type="arabicPeriod"/>
            </a:pPr>
            <a:r>
              <a:rPr lang="es-ES" sz="2800" b="1" dirty="0"/>
              <a:t>Segmento objetivo</a:t>
            </a:r>
            <a:r>
              <a:rPr lang="es-ES" sz="2800" dirty="0"/>
              <a:t>: ¿A quién estás hablando?</a:t>
            </a:r>
          </a:p>
          <a:p>
            <a:pPr>
              <a:buFont typeface="+mj-lt"/>
              <a:buAutoNum type="arabicPeriod"/>
            </a:pPr>
            <a:r>
              <a:rPr lang="es-ES" sz="2800" b="1" dirty="0"/>
              <a:t>Problema o necesidad</a:t>
            </a:r>
            <a:r>
              <a:rPr lang="es-ES" sz="2800" dirty="0"/>
              <a:t>: ¿Qué le duele o qué necesita?</a:t>
            </a:r>
          </a:p>
          <a:p>
            <a:pPr>
              <a:buFont typeface="+mj-lt"/>
              <a:buAutoNum type="arabicPeriod"/>
            </a:pPr>
            <a:r>
              <a:rPr lang="es-ES" sz="2800" b="1" dirty="0"/>
              <a:t>Solución ofrecida</a:t>
            </a:r>
            <a:r>
              <a:rPr lang="es-ES" sz="2800" dirty="0"/>
              <a:t>: ¿Qué haces tú para solucionarlo?</a:t>
            </a:r>
          </a:p>
          <a:p>
            <a:pPr>
              <a:buFont typeface="+mj-lt"/>
              <a:buAutoNum type="arabicPeriod"/>
            </a:pPr>
            <a:r>
              <a:rPr lang="es-ES" sz="2800" b="1" dirty="0"/>
              <a:t>Beneficio clave</a:t>
            </a:r>
            <a:r>
              <a:rPr lang="es-ES" sz="2800" dirty="0"/>
              <a:t>: ¿Qué resultado positivo concreto obtiene?</a:t>
            </a:r>
          </a:p>
          <a:p>
            <a:pPr>
              <a:buFont typeface="+mj-lt"/>
              <a:buAutoNum type="arabicPeriod"/>
            </a:pPr>
            <a:r>
              <a:rPr lang="es-ES" sz="2800" b="1" dirty="0"/>
              <a:t>Diferenciador</a:t>
            </a:r>
            <a:r>
              <a:rPr lang="es-ES" sz="2800" dirty="0"/>
              <a:t>: ¿Qué te hace especial frente a otros?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21 mil resultados de imágenes, fotos de stock e ilustraciones libres de  regalías para Propuesta de valor | Shutterstock">
            <a:extLst>
              <a:ext uri="{FF2B5EF4-FFF2-40B4-BE49-F238E27FC236}">
                <a16:creationId xmlns:a16="http://schemas.microsoft.com/office/drawing/2014/main" id="{4EC14677-C088-F96C-B989-42D266C35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24"/>
          <a:stretch/>
        </p:blipFill>
        <p:spPr bwMode="auto">
          <a:xfrm>
            <a:off x="4432829" y="4614399"/>
            <a:ext cx="5608638" cy="28387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4E48E8E-94B0-6EA7-C26F-94FE4865E51F}"/>
              </a:ext>
            </a:extLst>
          </p:cNvPr>
          <p:cNvSpPr>
            <a:spLocks noChangeArrowheads="1"/>
          </p:cNvSpPr>
          <p:nvPr/>
        </p:nvSpPr>
        <p:spPr bwMode="auto">
          <a:xfrm>
            <a:off x="337166" y="3639484"/>
            <a:ext cx="139560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600" b="1" i="0" u="none" strike="noStrike" cap="none" normalizeH="0" baseline="0" dirty="0">
                <a:ln>
                  <a:noFill/>
                </a:ln>
                <a:solidFill>
                  <a:schemeClr val="tx1"/>
                </a:solidFill>
                <a:effectLst/>
                <a:latin typeface="Arial" panose="020B0604020202020204" pitchFamily="34" charset="0"/>
              </a:rPr>
              <a:t>Fórmula simple para crear tu PV:</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600" b="1" i="0" u="none" strike="noStrike" cap="none" normalizeH="0" baseline="0" dirty="0">
                <a:ln>
                  <a:noFill/>
                </a:ln>
                <a:solidFill>
                  <a:schemeClr val="tx1"/>
                </a:solidFill>
                <a:effectLst/>
                <a:latin typeface="Arial" panose="020B0604020202020204" pitchFamily="34" charset="0"/>
              </a:rPr>
              <a:t>Para [segmento objetivo] que [necesidad], ofrecemos [producto/servicio] que proporciona [beneficio clave] a través de [diferenciador único].</a:t>
            </a:r>
            <a:endParaRPr kumimoji="0" lang="es-EC" altLang="es-EC"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062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B094E-5F31-9FB4-F8B5-EA122357A30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C63065C-DB74-77D5-C4F5-EF26F93B742E}"/>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FDA559AC-6615-6D74-10FC-755F3F480FFF}"/>
              </a:ext>
            </a:extLst>
          </p:cNvPr>
          <p:cNvSpPr txBox="1"/>
          <p:nvPr/>
        </p:nvSpPr>
        <p:spPr>
          <a:xfrm>
            <a:off x="1727200" y="4233335"/>
            <a:ext cx="13241866" cy="646331"/>
          </a:xfrm>
          <a:prstGeom prst="rect">
            <a:avLst/>
          </a:prstGeom>
          <a:noFill/>
        </p:spPr>
        <p:txBody>
          <a:bodyPr wrap="square">
            <a:spAutoFit/>
          </a:bodyPr>
          <a:lstStyle/>
          <a:p>
            <a:pPr>
              <a:buNone/>
            </a:pPr>
            <a:r>
              <a:rPr lang="es-ES" sz="3600" dirty="0"/>
              <a:t>.</a:t>
            </a:r>
          </a:p>
        </p:txBody>
      </p:sp>
      <p:sp>
        <p:nvSpPr>
          <p:cNvPr id="7" name="Rectangle 2">
            <a:extLst>
              <a:ext uri="{FF2B5EF4-FFF2-40B4-BE49-F238E27FC236}">
                <a16:creationId xmlns:a16="http://schemas.microsoft.com/office/drawing/2014/main" id="{98A7093E-7822-F5A5-74D8-42CEB81AD567}"/>
              </a:ext>
            </a:extLst>
          </p:cNvPr>
          <p:cNvSpPr>
            <a:spLocks noChangeArrowheads="1"/>
          </p:cNvSpPr>
          <p:nvPr/>
        </p:nvSpPr>
        <p:spPr bwMode="auto">
          <a:xfrm>
            <a:off x="169333" y="775042"/>
            <a:ext cx="12944569" cy="176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900" b="1" i="0" u="none" strike="noStrike" cap="none" normalizeH="0" baseline="0" dirty="0">
                <a:ln>
                  <a:noFill/>
                </a:ln>
                <a:solidFill>
                  <a:schemeClr val="tx1"/>
                </a:solidFill>
                <a:effectLst/>
                <a:latin typeface="Arial" panose="020B0604020202020204" pitchFamily="34" charset="0"/>
              </a:rPr>
              <a:t>🎯 </a:t>
            </a:r>
            <a:r>
              <a:rPr kumimoji="0" lang="es-EC" altLang="es-EC" b="1" i="0" u="none" strike="noStrike" cap="none" normalizeH="0" baseline="0" dirty="0">
                <a:ln>
                  <a:noFill/>
                </a:ln>
                <a:solidFill>
                  <a:schemeClr val="tx1"/>
                </a:solidFill>
                <a:effectLst/>
                <a:latin typeface="Arial" panose="020B0604020202020204" pitchFamily="34" charset="0"/>
              </a:rPr>
              <a:t>Ejemplo: Curso online "IA para Docentes Creativos"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1" i="0" u="none" strike="noStrike" cap="none" normalizeH="0" baseline="0" dirty="0">
                <a:ln>
                  <a:noFill/>
                </a:ln>
                <a:solidFill>
                  <a:schemeClr val="tx1"/>
                </a:solidFill>
                <a:effectLst/>
                <a:latin typeface="Arial" panose="020B0604020202020204" pitchFamily="34" charset="0"/>
              </a:rPr>
              <a:t>📌 Aplicando la fórmula: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1" i="0" u="none" strike="noStrike" cap="none" normalizeH="0" baseline="0" dirty="0">
                <a:ln>
                  <a:noFill/>
                </a:ln>
                <a:solidFill>
                  <a:schemeClr val="tx1"/>
                </a:solidFill>
                <a:effectLst/>
                <a:latin typeface="Arial" panose="020B0604020202020204" pitchFamily="34" charset="0"/>
              </a:rPr>
              <a:t>Para</a:t>
            </a:r>
            <a:r>
              <a:rPr kumimoji="0" lang="es-EC" altLang="es-EC" b="0" i="0" u="none" strike="noStrike" cap="none" normalizeH="0" baseline="0" dirty="0">
                <a:ln>
                  <a:noFill/>
                </a:ln>
                <a:solidFill>
                  <a:schemeClr val="tx1"/>
                </a:solidFill>
                <a:effectLst/>
                <a:latin typeface="Arial" panose="020B0604020202020204" pitchFamily="34" charset="0"/>
              </a:rPr>
              <a:t> docentes de nivel secundario y universitario </a:t>
            </a:r>
            <a:r>
              <a:rPr kumimoji="0" lang="es-EC" altLang="es-EC" b="1" i="0" u="none" strike="noStrike" cap="none" normalizeH="0" baseline="0" dirty="0">
                <a:ln>
                  <a:noFill/>
                </a:ln>
                <a:solidFill>
                  <a:schemeClr val="tx1"/>
                </a:solidFill>
                <a:effectLst/>
                <a:latin typeface="Arial" panose="020B0604020202020204" pitchFamily="34" charset="0"/>
              </a:rPr>
              <a:t>que</a:t>
            </a:r>
            <a:r>
              <a:rPr kumimoji="0" lang="es-EC" altLang="es-EC" b="0" i="0" u="none" strike="noStrike" cap="none" normalizeH="0" baseline="0" dirty="0">
                <a:ln>
                  <a:noFill/>
                </a:ln>
                <a:solidFill>
                  <a:schemeClr val="tx1"/>
                </a:solidFill>
                <a:effectLst/>
                <a:latin typeface="Arial" panose="020B0604020202020204" pitchFamily="34" charset="0"/>
              </a:rPr>
              <a:t> desean incorporar herramientas de inteligencia artificial en sus clases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0" i="0" u="none" strike="noStrike" cap="none" normalizeH="0" baseline="0" dirty="0">
                <a:ln>
                  <a:noFill/>
                </a:ln>
                <a:solidFill>
                  <a:schemeClr val="tx1"/>
                </a:solidFill>
                <a:effectLst/>
                <a:latin typeface="Arial" panose="020B0604020202020204" pitchFamily="34" charset="0"/>
              </a:rPr>
              <a:t>de forma práctica y </a:t>
            </a:r>
            <a:r>
              <a:rPr kumimoji="0" lang="es-EC" altLang="es-EC" b="0" i="0" u="none" strike="noStrike" cap="none" normalizeH="0" baseline="0" dirty="0" err="1">
                <a:ln>
                  <a:noFill/>
                </a:ln>
                <a:solidFill>
                  <a:schemeClr val="tx1"/>
                </a:solidFill>
                <a:effectLst/>
                <a:latin typeface="Arial" panose="020B0604020202020204" pitchFamily="34" charset="0"/>
              </a:rPr>
              <a:t>efectiva,</a:t>
            </a:r>
            <a:r>
              <a:rPr kumimoji="0" lang="es-EC" altLang="es-EC" b="1" i="0" u="none" strike="noStrike" cap="none" normalizeH="0" baseline="0" dirty="0" err="1">
                <a:ln>
                  <a:noFill/>
                </a:ln>
                <a:solidFill>
                  <a:schemeClr val="tx1"/>
                </a:solidFill>
                <a:effectLst/>
                <a:latin typeface="Arial" panose="020B0604020202020204" pitchFamily="34" charset="0"/>
              </a:rPr>
              <a:t>ofrecemos</a:t>
            </a:r>
            <a:r>
              <a:rPr kumimoji="0" lang="es-EC" altLang="es-EC" b="0" i="0" u="none" strike="noStrike" cap="none" normalizeH="0" baseline="0" dirty="0">
                <a:ln>
                  <a:noFill/>
                </a:ln>
                <a:solidFill>
                  <a:schemeClr val="tx1"/>
                </a:solidFill>
                <a:effectLst/>
                <a:latin typeface="Arial" panose="020B0604020202020204" pitchFamily="34" charset="0"/>
              </a:rPr>
              <a:t> un curso online flexible y actualizado </a:t>
            </a:r>
            <a:r>
              <a:rPr kumimoji="0" lang="es-EC" altLang="es-EC" b="1" i="0" u="none" strike="noStrike" cap="none" normalizeH="0" baseline="0" dirty="0">
                <a:ln>
                  <a:noFill/>
                </a:ln>
                <a:solidFill>
                  <a:schemeClr val="tx1"/>
                </a:solidFill>
                <a:effectLst/>
                <a:latin typeface="Arial" panose="020B0604020202020204" pitchFamily="34" charset="0"/>
              </a:rPr>
              <a:t>que proporciona</a:t>
            </a:r>
            <a:r>
              <a:rPr kumimoji="0" lang="es-EC" altLang="es-EC" b="0" i="0" u="none" strike="noStrike" cap="none" normalizeH="0" baseline="0" dirty="0">
                <a:ln>
                  <a:noFill/>
                </a:ln>
                <a:solidFill>
                  <a:schemeClr val="tx1"/>
                </a:solidFill>
                <a:effectLst/>
                <a:latin typeface="Arial" panose="020B0604020202020204" pitchFamily="34" charset="0"/>
              </a:rPr>
              <a:t> conocimientos aplicables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0" i="0" u="none" strike="noStrike" cap="none" normalizeH="0" baseline="0" dirty="0">
                <a:ln>
                  <a:noFill/>
                </a:ln>
                <a:solidFill>
                  <a:schemeClr val="tx1"/>
                </a:solidFill>
                <a:effectLst/>
                <a:latin typeface="Arial" panose="020B0604020202020204" pitchFamily="34" charset="0"/>
              </a:rPr>
              <a:t> desde el primer día, </a:t>
            </a:r>
            <a:r>
              <a:rPr kumimoji="0" lang="es-EC" altLang="es-EC" b="1" i="0" u="none" strike="noStrike" cap="none" normalizeH="0" baseline="0" dirty="0">
                <a:ln>
                  <a:noFill/>
                </a:ln>
                <a:solidFill>
                  <a:schemeClr val="tx1"/>
                </a:solidFill>
                <a:effectLst/>
                <a:latin typeface="Arial" panose="020B0604020202020204" pitchFamily="34" charset="0"/>
              </a:rPr>
              <a:t>a través de</a:t>
            </a:r>
            <a:r>
              <a:rPr kumimoji="0" lang="es-EC" altLang="es-EC" b="0" i="0" u="none" strike="noStrike" cap="none" normalizeH="0" baseline="0" dirty="0">
                <a:ln>
                  <a:noFill/>
                </a:ln>
                <a:solidFill>
                  <a:schemeClr val="tx1"/>
                </a:solidFill>
                <a:effectLst/>
                <a:latin typeface="Arial" panose="020B0604020202020204" pitchFamily="34" charset="0"/>
              </a:rPr>
              <a:t> casos reales, recursos descargables y acompañamiento de expertos.</a:t>
            </a:r>
          </a:p>
        </p:txBody>
      </p:sp>
      <p:sp>
        <p:nvSpPr>
          <p:cNvPr id="9" name="Rectangle 4">
            <a:extLst>
              <a:ext uri="{FF2B5EF4-FFF2-40B4-BE49-F238E27FC236}">
                <a16:creationId xmlns:a16="http://schemas.microsoft.com/office/drawing/2014/main" id="{79E6A314-A38F-C988-967F-3AD164504964}"/>
              </a:ext>
            </a:extLst>
          </p:cNvPr>
          <p:cNvSpPr>
            <a:spLocks noChangeArrowheads="1"/>
          </p:cNvSpPr>
          <p:nvPr/>
        </p:nvSpPr>
        <p:spPr bwMode="auto">
          <a:xfrm>
            <a:off x="337169" y="2869673"/>
            <a:ext cx="1184593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1" i="0" u="none" strike="noStrike" cap="none" normalizeH="0" baseline="0" dirty="0">
                <a:ln>
                  <a:noFill/>
                </a:ln>
                <a:solidFill>
                  <a:schemeClr val="tx1"/>
                </a:solidFill>
                <a:effectLst/>
                <a:latin typeface="Arial" panose="020B0604020202020204" pitchFamily="34" charset="0"/>
              </a:rPr>
              <a:t>Resultado final (redacción fluida):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0" i="1" u="none" strike="noStrike" cap="none" normalizeH="0" baseline="0" dirty="0">
                <a:ln>
                  <a:noFill/>
                </a:ln>
                <a:solidFill>
                  <a:schemeClr val="tx1"/>
                </a:solidFill>
                <a:effectLst/>
                <a:latin typeface="Arial" panose="020B0604020202020204" pitchFamily="34" charset="0"/>
              </a:rPr>
              <a:t>“Curso IA para Docentes Creativos: aprende a integrar inteligencia artificial en tu enseñanza con ejemplos reales,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0" i="1" u="none" strike="noStrike" cap="none" normalizeH="0" baseline="0" dirty="0">
                <a:ln>
                  <a:noFill/>
                </a:ln>
                <a:solidFill>
                  <a:schemeClr val="tx1"/>
                </a:solidFill>
                <a:effectLst/>
                <a:latin typeface="Arial" panose="020B0604020202020204" pitchFamily="34" charset="0"/>
              </a:rPr>
              <a:t>recursos listos para usar y asesoría de expertos.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b="0" i="1" u="none" strike="noStrike" cap="none" normalizeH="0" baseline="0" dirty="0">
                <a:ln>
                  <a:noFill/>
                </a:ln>
                <a:solidFill>
                  <a:schemeClr val="tx1"/>
                </a:solidFill>
                <a:effectLst/>
                <a:latin typeface="Arial" panose="020B0604020202020204" pitchFamily="34" charset="0"/>
              </a:rPr>
              <a:t> Diseñado para educadores que quieren transformar su aula sin complicaciones técnicas.”</a:t>
            </a:r>
            <a:endParaRPr kumimoji="0" lang="es-EC" altLang="es-EC"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9063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A5B34-CA18-80F8-7E0A-00D63979B38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28C4C85-EEBE-160D-1325-57005FEE4335}"/>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C3FEF12E-0A35-24FA-5787-48CD4F520525}"/>
              </a:ext>
            </a:extLst>
          </p:cNvPr>
          <p:cNvSpPr txBox="1"/>
          <p:nvPr/>
        </p:nvSpPr>
        <p:spPr>
          <a:xfrm>
            <a:off x="1727200" y="4233335"/>
            <a:ext cx="13241866" cy="646331"/>
          </a:xfrm>
          <a:prstGeom prst="rect">
            <a:avLst/>
          </a:prstGeom>
          <a:noFill/>
        </p:spPr>
        <p:txBody>
          <a:bodyPr wrap="square">
            <a:spAutoFit/>
          </a:bodyPr>
          <a:lstStyle/>
          <a:p>
            <a:pPr>
              <a:buNone/>
            </a:pPr>
            <a:r>
              <a:rPr lang="es-ES" sz="3600" dirty="0"/>
              <a:t>.</a:t>
            </a:r>
          </a:p>
        </p:txBody>
      </p:sp>
      <p:sp>
        <p:nvSpPr>
          <p:cNvPr id="7" name="Rectangle 2">
            <a:extLst>
              <a:ext uri="{FF2B5EF4-FFF2-40B4-BE49-F238E27FC236}">
                <a16:creationId xmlns:a16="http://schemas.microsoft.com/office/drawing/2014/main" id="{B167DBC2-E48F-33BB-B67C-71CCDCB48D16}"/>
              </a:ext>
            </a:extLst>
          </p:cNvPr>
          <p:cNvSpPr>
            <a:spLocks noChangeArrowheads="1"/>
          </p:cNvSpPr>
          <p:nvPr/>
        </p:nvSpPr>
        <p:spPr bwMode="auto">
          <a:xfrm>
            <a:off x="169333" y="1059736"/>
            <a:ext cx="1369894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 sz="2400" b="1" dirty="0" err="1"/>
              <a:t>Storytelling</a:t>
            </a:r>
            <a:r>
              <a:rPr lang="es-ES" sz="2400" dirty="0"/>
              <a:t> es el arte de contar historias con propósito.</a:t>
            </a:r>
            <a:br>
              <a:rPr lang="es-ES" sz="2400" dirty="0"/>
            </a:br>
            <a:r>
              <a:rPr lang="es-ES" sz="2400" dirty="0"/>
              <a:t>En imagen corporativa y marketing, se utiliza para </a:t>
            </a:r>
            <a:r>
              <a:rPr lang="es-ES" sz="2400" b="1" dirty="0"/>
              <a:t>crear vínculos emocionales</a:t>
            </a:r>
            <a:r>
              <a:rPr lang="es-ES" sz="2400" dirty="0"/>
              <a:t> entre una marca y su público. </a:t>
            </a:r>
          </a:p>
          <a:p>
            <a:pPr marL="0" marR="0" lvl="0" indent="0" algn="l" defTabSz="914400" rtl="0" eaLnBrk="0" fontAlgn="base" latinLnBrk="0" hangingPunct="0">
              <a:lnSpc>
                <a:spcPct val="100000"/>
              </a:lnSpc>
              <a:spcBef>
                <a:spcPct val="0"/>
              </a:spcBef>
              <a:spcAft>
                <a:spcPct val="0"/>
              </a:spcAft>
              <a:buClrTx/>
              <a:buSzTx/>
              <a:buFontTx/>
              <a:buNone/>
              <a:tabLst/>
            </a:pPr>
            <a:r>
              <a:rPr lang="es-ES" sz="2400" dirty="0"/>
              <a:t>No se trata solo de informar, sino de </a:t>
            </a:r>
            <a:r>
              <a:rPr lang="es-ES" sz="2400" b="1" dirty="0"/>
              <a:t>hacer sentir</a:t>
            </a:r>
            <a:r>
              <a:rPr lang="es-ES" sz="2400" dirty="0"/>
              <a:t>.</a:t>
            </a:r>
            <a:endParaRPr kumimoji="0" lang="es-EC" altLang="es-EC" sz="24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F3C6163E-071C-8AAC-BA43-B87C4654ACBC}"/>
              </a:ext>
            </a:extLst>
          </p:cNvPr>
          <p:cNvSpPr>
            <a:spLocks noChangeArrowheads="1"/>
          </p:cNvSpPr>
          <p:nvPr/>
        </p:nvSpPr>
        <p:spPr bwMode="auto">
          <a:xfrm>
            <a:off x="7636931" y="2616411"/>
            <a:ext cx="8331201"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s-ES" sz="2800" b="1" dirty="0"/>
              <a:t>¿Por qué funciona?</a:t>
            </a:r>
          </a:p>
          <a:p>
            <a:pPr>
              <a:buNone/>
            </a:pPr>
            <a:r>
              <a:rPr lang="es-ES" sz="2800" dirty="0"/>
              <a:t>Porque las historias:</a:t>
            </a:r>
          </a:p>
          <a:p>
            <a:pPr>
              <a:buFont typeface="Arial" panose="020B0604020202020204" pitchFamily="34" charset="0"/>
              <a:buChar char="•"/>
            </a:pPr>
            <a:r>
              <a:rPr lang="es-ES" sz="2800" dirty="0"/>
              <a:t>Activan áreas emocionales del cerebro.</a:t>
            </a:r>
          </a:p>
          <a:p>
            <a:pPr>
              <a:buFont typeface="Arial" panose="020B0604020202020204" pitchFamily="34" charset="0"/>
              <a:buChar char="•"/>
            </a:pPr>
            <a:r>
              <a:rPr lang="es-ES" sz="2800" dirty="0"/>
              <a:t>Generan empatía y recordación.</a:t>
            </a:r>
          </a:p>
          <a:p>
            <a:pPr>
              <a:buFont typeface="Arial" panose="020B0604020202020204" pitchFamily="34" charset="0"/>
              <a:buChar char="•"/>
            </a:pPr>
            <a:r>
              <a:rPr lang="es-ES" sz="2800" dirty="0"/>
              <a:t>Humanizan marcas o instituciones.</a:t>
            </a:r>
          </a:p>
          <a:p>
            <a:pPr>
              <a:buFont typeface="Arial" panose="020B0604020202020204" pitchFamily="34" charset="0"/>
              <a:buChar char="•"/>
            </a:pPr>
            <a:r>
              <a:rPr lang="es-ES" sz="2800" dirty="0"/>
              <a:t>Inspiran pertenencia y acción.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E6CCA9B4-5C18-72E9-A8CB-6B8310B34F52}"/>
              </a:ext>
            </a:extLst>
          </p:cNvPr>
          <p:cNvSpPr txBox="1"/>
          <p:nvPr/>
        </p:nvSpPr>
        <p:spPr>
          <a:xfrm>
            <a:off x="295645" y="4233335"/>
            <a:ext cx="7484532" cy="3539430"/>
          </a:xfrm>
          <a:prstGeom prst="rect">
            <a:avLst/>
          </a:prstGeom>
          <a:noFill/>
        </p:spPr>
        <p:txBody>
          <a:bodyPr wrap="square">
            <a:spAutoFit/>
          </a:bodyPr>
          <a:lstStyle/>
          <a:p>
            <a:pPr>
              <a:buNone/>
            </a:pPr>
            <a:r>
              <a:rPr lang="es-ES" sz="2800" b="1" dirty="0"/>
              <a:t>🧩 Elementos de un buen </a:t>
            </a:r>
            <a:r>
              <a:rPr lang="es-ES" sz="2800" b="1" dirty="0" err="1"/>
              <a:t>storytelling</a:t>
            </a:r>
            <a:endParaRPr lang="es-ES" sz="2800" b="1" dirty="0"/>
          </a:p>
          <a:p>
            <a:pPr>
              <a:buFont typeface="+mj-lt"/>
              <a:buAutoNum type="arabicPeriod"/>
            </a:pPr>
            <a:r>
              <a:rPr lang="es-ES" sz="2800" b="1" dirty="0"/>
              <a:t>Protagonista claro</a:t>
            </a:r>
            <a:r>
              <a:rPr lang="es-ES" sz="2800" dirty="0"/>
              <a:t> (persona o comunidad).</a:t>
            </a:r>
          </a:p>
          <a:p>
            <a:pPr>
              <a:buFont typeface="+mj-lt"/>
              <a:buAutoNum type="arabicPeriod"/>
            </a:pPr>
            <a:r>
              <a:rPr lang="es-ES" sz="2800" b="1" dirty="0"/>
              <a:t>Conflicto o desafío real</a:t>
            </a:r>
            <a:r>
              <a:rPr lang="es-ES" sz="2800" dirty="0"/>
              <a:t> (algo que superar).</a:t>
            </a:r>
          </a:p>
          <a:p>
            <a:pPr>
              <a:buFont typeface="+mj-lt"/>
              <a:buAutoNum type="arabicPeriod"/>
            </a:pPr>
            <a:r>
              <a:rPr lang="es-ES" sz="2800" b="1" dirty="0"/>
              <a:t>Transformación</a:t>
            </a:r>
            <a:r>
              <a:rPr lang="es-ES" sz="2800" dirty="0"/>
              <a:t> (crecimiento, aprendizaje o éxito).</a:t>
            </a:r>
          </a:p>
          <a:p>
            <a:pPr>
              <a:buFont typeface="+mj-lt"/>
              <a:buAutoNum type="arabicPeriod"/>
            </a:pPr>
            <a:r>
              <a:rPr lang="es-ES" sz="2800" b="1" dirty="0"/>
              <a:t>Valores humanos</a:t>
            </a:r>
            <a:r>
              <a:rPr lang="es-ES" sz="2800" dirty="0"/>
              <a:t> (amistad, esfuerzo, pertenencia, resiliencia).</a:t>
            </a:r>
          </a:p>
          <a:p>
            <a:pPr>
              <a:buFont typeface="+mj-lt"/>
              <a:buAutoNum type="arabicPeriod"/>
            </a:pPr>
            <a:r>
              <a:rPr lang="es-ES" sz="2800" b="1" dirty="0"/>
              <a:t>Lenguaje emocional y visual</a:t>
            </a:r>
            <a:r>
              <a:rPr lang="es-ES" sz="2800" dirty="0"/>
              <a:t>.</a:t>
            </a:r>
          </a:p>
        </p:txBody>
      </p:sp>
    </p:spTree>
    <p:extLst>
      <p:ext uri="{BB962C8B-B14F-4D97-AF65-F5344CB8AC3E}">
        <p14:creationId xmlns:p14="http://schemas.microsoft.com/office/powerpoint/2010/main" val="248209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40028" y="12919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Identidad Visual: El Rostro de la Empresa</a:t>
            </a:r>
            <a:endParaRPr lang="en-US" sz="4450" dirty="0"/>
          </a:p>
        </p:txBody>
      </p:sp>
      <p:sp>
        <p:nvSpPr>
          <p:cNvPr id="4" name="Shape 1"/>
          <p:cNvSpPr/>
          <p:nvPr/>
        </p:nvSpPr>
        <p:spPr>
          <a:xfrm>
            <a:off x="6166842" y="1958776"/>
            <a:ext cx="3664863" cy="2032754"/>
          </a:xfrm>
          <a:prstGeom prst="roundRect">
            <a:avLst>
              <a:gd name="adj" fmla="val 1674"/>
            </a:avLst>
          </a:prstGeom>
          <a:solidFill>
            <a:srgbClr val="E9ECF2"/>
          </a:solidFill>
          <a:ln/>
        </p:spPr>
        <p:txBody>
          <a:bodyPr/>
          <a:lstStyle/>
          <a:p>
            <a:endParaRPr lang="es-EC"/>
          </a:p>
        </p:txBody>
      </p:sp>
      <p:sp>
        <p:nvSpPr>
          <p:cNvPr id="5" name="Text 2"/>
          <p:cNvSpPr/>
          <p:nvPr/>
        </p:nvSpPr>
        <p:spPr>
          <a:xfrm>
            <a:off x="6507004" y="21842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Logo</a:t>
            </a:r>
            <a:endParaRPr lang="en-US" sz="2200" dirty="0"/>
          </a:p>
        </p:txBody>
      </p:sp>
      <p:sp>
        <p:nvSpPr>
          <p:cNvPr id="6" name="Text 3"/>
          <p:cNvSpPr/>
          <p:nvPr/>
        </p:nvSpPr>
        <p:spPr>
          <a:xfrm>
            <a:off x="6507003" y="2847498"/>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Identificador gráfico único que representa la empresa.</a:t>
            </a:r>
            <a:endParaRPr lang="en-US" sz="1750" dirty="0"/>
          </a:p>
        </p:txBody>
      </p:sp>
      <p:sp>
        <p:nvSpPr>
          <p:cNvPr id="7" name="Shape 4"/>
          <p:cNvSpPr/>
          <p:nvPr/>
        </p:nvSpPr>
        <p:spPr>
          <a:xfrm>
            <a:off x="10171748" y="1934910"/>
            <a:ext cx="3664863" cy="2032754"/>
          </a:xfrm>
          <a:prstGeom prst="roundRect">
            <a:avLst>
              <a:gd name="adj" fmla="val 1674"/>
            </a:avLst>
          </a:prstGeom>
          <a:solidFill>
            <a:srgbClr val="E9ECF2"/>
          </a:solidFill>
          <a:ln/>
        </p:spPr>
        <p:txBody>
          <a:bodyPr/>
          <a:lstStyle/>
          <a:p>
            <a:endParaRPr lang="es-EC"/>
          </a:p>
        </p:txBody>
      </p:sp>
      <p:sp>
        <p:nvSpPr>
          <p:cNvPr id="8" name="Text 5"/>
          <p:cNvSpPr/>
          <p:nvPr/>
        </p:nvSpPr>
        <p:spPr>
          <a:xfrm>
            <a:off x="10398681" y="22481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Colores</a:t>
            </a:r>
            <a:endParaRPr lang="en-US" sz="2200" dirty="0"/>
          </a:p>
        </p:txBody>
      </p:sp>
      <p:sp>
        <p:nvSpPr>
          <p:cNvPr id="9" name="Text 6"/>
          <p:cNvSpPr/>
          <p:nvPr/>
        </p:nvSpPr>
        <p:spPr>
          <a:xfrm>
            <a:off x="10398561" y="2921012"/>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Paleta que transmite emociones y valores corporativos.</a:t>
            </a:r>
            <a:endParaRPr lang="en-US" sz="1750" dirty="0"/>
          </a:p>
        </p:txBody>
      </p:sp>
      <p:sp>
        <p:nvSpPr>
          <p:cNvPr id="10" name="Shape 7"/>
          <p:cNvSpPr/>
          <p:nvPr/>
        </p:nvSpPr>
        <p:spPr>
          <a:xfrm>
            <a:off x="6166841" y="4419760"/>
            <a:ext cx="7556421" cy="1306949"/>
          </a:xfrm>
          <a:prstGeom prst="roundRect">
            <a:avLst>
              <a:gd name="adj" fmla="val 2603"/>
            </a:avLst>
          </a:prstGeom>
          <a:solidFill>
            <a:srgbClr val="E9ECF2"/>
          </a:solidFill>
          <a:ln/>
        </p:spPr>
        <p:txBody>
          <a:bodyPr/>
          <a:lstStyle/>
          <a:p>
            <a:endParaRPr lang="es-EC"/>
          </a:p>
        </p:txBody>
      </p:sp>
      <p:sp>
        <p:nvSpPr>
          <p:cNvPr id="11" name="Text 8"/>
          <p:cNvSpPr/>
          <p:nvPr/>
        </p:nvSpPr>
        <p:spPr>
          <a:xfrm>
            <a:off x="6524863" y="45070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Tipografía</a:t>
            </a:r>
            <a:endParaRPr lang="en-US" sz="2200" dirty="0"/>
          </a:p>
        </p:txBody>
      </p:sp>
      <p:sp>
        <p:nvSpPr>
          <p:cNvPr id="12" name="Text 9"/>
          <p:cNvSpPr/>
          <p:nvPr/>
        </p:nvSpPr>
        <p:spPr>
          <a:xfrm>
            <a:off x="6507003" y="5191068"/>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Fuente que define el estilo y claridad de la comunicación.</a:t>
            </a:r>
            <a:endParaRPr lang="en-US" sz="1750" dirty="0"/>
          </a:p>
        </p:txBody>
      </p:sp>
      <p:sp>
        <p:nvSpPr>
          <p:cNvPr id="13" name="Shape 7">
            <a:extLst>
              <a:ext uri="{FF2B5EF4-FFF2-40B4-BE49-F238E27FC236}">
                <a16:creationId xmlns:a16="http://schemas.microsoft.com/office/drawing/2014/main" id="{C5398696-6B91-388E-8466-167A06B895C7}"/>
              </a:ext>
            </a:extLst>
          </p:cNvPr>
          <p:cNvSpPr/>
          <p:nvPr/>
        </p:nvSpPr>
        <p:spPr>
          <a:xfrm>
            <a:off x="6166842" y="6086815"/>
            <a:ext cx="7556421" cy="1306949"/>
          </a:xfrm>
          <a:prstGeom prst="roundRect">
            <a:avLst>
              <a:gd name="adj" fmla="val 2603"/>
            </a:avLst>
          </a:prstGeom>
          <a:solidFill>
            <a:srgbClr val="E9ECF2"/>
          </a:solidFill>
          <a:ln/>
        </p:spPr>
        <p:txBody>
          <a:bodyPr/>
          <a:lstStyle/>
          <a:p>
            <a:endParaRPr lang="es-EC"/>
          </a:p>
        </p:txBody>
      </p:sp>
      <p:sp>
        <p:nvSpPr>
          <p:cNvPr id="14" name="Text 8">
            <a:extLst>
              <a:ext uri="{FF2B5EF4-FFF2-40B4-BE49-F238E27FC236}">
                <a16:creationId xmlns:a16="http://schemas.microsoft.com/office/drawing/2014/main" id="{9C78CDE8-FA60-D762-DAB0-67487A822F35}"/>
              </a:ext>
            </a:extLst>
          </p:cNvPr>
          <p:cNvSpPr/>
          <p:nvPr/>
        </p:nvSpPr>
        <p:spPr>
          <a:xfrm>
            <a:off x="6411456" y="6320852"/>
            <a:ext cx="2835235" cy="354330"/>
          </a:xfrm>
          <a:prstGeom prst="rect">
            <a:avLst/>
          </a:prstGeom>
          <a:noFill/>
          <a:ln/>
        </p:spPr>
        <p:txBody>
          <a:bodyPr wrap="none" lIns="0" tIns="0" rIns="0" bIns="0" rtlCol="0" anchor="t"/>
          <a:lstStyle/>
          <a:p>
            <a:pPr marL="0" indent="0" algn="l">
              <a:lnSpc>
                <a:spcPts val="2750"/>
              </a:lnSpc>
              <a:buNone/>
            </a:pPr>
            <a:r>
              <a:rPr lang="es-ES" sz="2400" dirty="0"/>
              <a:t>Diseño de papelería, uniformes, empaques, señalética, etc.</a:t>
            </a:r>
            <a:endParaRPr lang="en-US" sz="2200" dirty="0"/>
          </a:p>
        </p:txBody>
      </p:sp>
      <p:sp>
        <p:nvSpPr>
          <p:cNvPr id="15" name="Text 9">
            <a:extLst>
              <a:ext uri="{FF2B5EF4-FFF2-40B4-BE49-F238E27FC236}">
                <a16:creationId xmlns:a16="http://schemas.microsoft.com/office/drawing/2014/main" id="{2B63D50A-E99D-A066-F928-34353D22C7DB}"/>
              </a:ext>
            </a:extLst>
          </p:cNvPr>
          <p:cNvSpPr/>
          <p:nvPr/>
        </p:nvSpPr>
        <p:spPr>
          <a:xfrm>
            <a:off x="6131123" y="7625782"/>
            <a:ext cx="7705488" cy="362903"/>
          </a:xfrm>
          <a:prstGeom prst="rect">
            <a:avLst/>
          </a:prstGeom>
          <a:noFill/>
          <a:ln/>
        </p:spPr>
        <p:txBody>
          <a:bodyPr wrap="none" lIns="0" tIns="0" rIns="0" bIns="0" rtlCol="0" anchor="t"/>
          <a:lstStyle/>
          <a:p>
            <a:pPr marL="0" indent="0" algn="l">
              <a:lnSpc>
                <a:spcPts val="2850"/>
              </a:lnSpc>
              <a:buNone/>
            </a:pPr>
            <a:r>
              <a:rPr lang="es-ES" sz="1600" i="1" dirty="0"/>
              <a:t>Ejemplo:</a:t>
            </a:r>
            <a:r>
              <a:rPr lang="es-ES" sz="1600" dirty="0"/>
              <a:t> El uso </a:t>
            </a:r>
            <a:r>
              <a:rPr lang="es-ES" sz="2400" dirty="0"/>
              <a:t>constante</a:t>
            </a:r>
            <a:r>
              <a:rPr lang="es-ES" sz="1600" dirty="0"/>
              <a:t> del color rojo y el logotipo de Coca-Cola en todos sus materiales.</a:t>
            </a:r>
            <a:r>
              <a:rPr lang="en-US" sz="1750" dirty="0">
                <a:solidFill>
                  <a:srgbClr val="15213F"/>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E1548-38DC-1F0A-CB82-2E82F2F1DBD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AEE9B2C-5FAC-BFA8-82A9-564347417C3D}"/>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E71E2E6C-A5BA-5213-ECA1-2ACFA792C64E}"/>
              </a:ext>
            </a:extLst>
          </p:cNvPr>
          <p:cNvSpPr txBox="1"/>
          <p:nvPr/>
        </p:nvSpPr>
        <p:spPr>
          <a:xfrm>
            <a:off x="1727200" y="4233335"/>
            <a:ext cx="13241866" cy="646331"/>
          </a:xfrm>
          <a:prstGeom prst="rect">
            <a:avLst/>
          </a:prstGeom>
          <a:noFill/>
        </p:spPr>
        <p:txBody>
          <a:bodyPr wrap="square">
            <a:spAutoFit/>
          </a:bodyPr>
          <a:lstStyle/>
          <a:p>
            <a:pPr>
              <a:buNone/>
            </a:pPr>
            <a:r>
              <a:rPr lang="es-ES" sz="3600" dirty="0"/>
              <a:t>.</a:t>
            </a:r>
          </a:p>
        </p:txBody>
      </p:sp>
      <p:sp>
        <p:nvSpPr>
          <p:cNvPr id="4" name="CuadroTexto 3">
            <a:extLst>
              <a:ext uri="{FF2B5EF4-FFF2-40B4-BE49-F238E27FC236}">
                <a16:creationId xmlns:a16="http://schemas.microsoft.com/office/drawing/2014/main" id="{BFAF5350-756A-08B8-BD6A-2234F2BC1121}"/>
              </a:ext>
            </a:extLst>
          </p:cNvPr>
          <p:cNvSpPr txBox="1"/>
          <p:nvPr/>
        </p:nvSpPr>
        <p:spPr>
          <a:xfrm>
            <a:off x="3572933" y="4614583"/>
            <a:ext cx="7484532" cy="3108543"/>
          </a:xfrm>
          <a:prstGeom prst="rect">
            <a:avLst/>
          </a:prstGeom>
          <a:noFill/>
        </p:spPr>
        <p:txBody>
          <a:bodyPr wrap="square">
            <a:spAutoFit/>
          </a:bodyPr>
          <a:lstStyle/>
          <a:p>
            <a:pPr>
              <a:buNone/>
            </a:pPr>
            <a:r>
              <a:rPr lang="es-ES" sz="2800" b="1" dirty="0"/>
              <a:t>❤️ ¿Qué logra este </a:t>
            </a:r>
            <a:r>
              <a:rPr lang="es-ES" sz="2800" b="1" dirty="0" err="1"/>
              <a:t>storytelling</a:t>
            </a:r>
            <a:r>
              <a:rPr lang="es-ES" sz="2800" b="1" dirty="0"/>
              <a:t>?</a:t>
            </a:r>
          </a:p>
          <a:p>
            <a:pPr>
              <a:buFont typeface="Arial" panose="020B0604020202020204" pitchFamily="34" charset="0"/>
              <a:buChar char="•"/>
            </a:pPr>
            <a:r>
              <a:rPr lang="es-ES" sz="2800" dirty="0"/>
              <a:t>Humaniza la experiencia.</a:t>
            </a:r>
          </a:p>
          <a:p>
            <a:pPr>
              <a:buFont typeface="Arial" panose="020B0604020202020204" pitchFamily="34" charset="0"/>
              <a:buChar char="•"/>
            </a:pPr>
            <a:r>
              <a:rPr lang="es-ES" sz="2800" dirty="0"/>
              <a:t>Resalta valores como </a:t>
            </a:r>
            <a:r>
              <a:rPr lang="es-ES" sz="2800" b="1" dirty="0"/>
              <a:t>comunidad, crecimiento personal y pertenencia</a:t>
            </a:r>
            <a:r>
              <a:rPr lang="es-ES" sz="2800" dirty="0"/>
              <a:t>.</a:t>
            </a:r>
          </a:p>
          <a:p>
            <a:pPr>
              <a:buFont typeface="Arial" panose="020B0604020202020204" pitchFamily="34" charset="0"/>
              <a:buChar char="•"/>
            </a:pPr>
            <a:r>
              <a:rPr lang="es-ES" sz="2800" dirty="0"/>
              <a:t>Inspira empatía e identificación en estudiantes potenciales.</a:t>
            </a:r>
          </a:p>
          <a:p>
            <a:pPr>
              <a:buNone/>
            </a:pPr>
            <a:endParaRPr lang="es-ES" sz="2800" dirty="0"/>
          </a:p>
        </p:txBody>
      </p:sp>
      <p:sp>
        <p:nvSpPr>
          <p:cNvPr id="3" name="Rectangle 1">
            <a:extLst>
              <a:ext uri="{FF2B5EF4-FFF2-40B4-BE49-F238E27FC236}">
                <a16:creationId xmlns:a16="http://schemas.microsoft.com/office/drawing/2014/main" id="{9B36A1ED-8DB7-B885-6773-48CD6C971294}"/>
              </a:ext>
            </a:extLst>
          </p:cNvPr>
          <p:cNvSpPr>
            <a:spLocks noChangeArrowheads="1"/>
          </p:cNvSpPr>
          <p:nvPr/>
        </p:nvSpPr>
        <p:spPr bwMode="auto">
          <a:xfrm>
            <a:off x="989911" y="506476"/>
            <a:ext cx="1310095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000" b="1" i="0" u="none" strike="noStrike" cap="none" normalizeH="0" baseline="0" dirty="0">
                <a:ln>
                  <a:noFill/>
                </a:ln>
                <a:solidFill>
                  <a:schemeClr val="tx1"/>
                </a:solidFill>
                <a:effectLst/>
                <a:latin typeface="Arial" panose="020B0604020202020204" pitchFamily="34" charset="0"/>
              </a:rPr>
              <a:t>Ejemplo aplicado: Casa de Estudiantes “Raíces”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000" b="1" i="0" u="none" strike="noStrike" cap="none" normalizeH="0" baseline="0" dirty="0">
                <a:ln>
                  <a:noFill/>
                </a:ln>
                <a:solidFill>
                  <a:schemeClr val="tx1"/>
                </a:solidFill>
                <a:effectLst/>
                <a:latin typeface="Arial" panose="020B0604020202020204" pitchFamily="34" charset="0"/>
              </a:rPr>
              <a:t>✨ </a:t>
            </a:r>
            <a:r>
              <a:rPr kumimoji="0" lang="es-EC" altLang="es-EC" sz="2000" b="1" i="0" u="none" strike="noStrike" cap="none" normalizeH="0" baseline="0" dirty="0" err="1">
                <a:ln>
                  <a:noFill/>
                </a:ln>
                <a:solidFill>
                  <a:schemeClr val="tx1"/>
                </a:solidFill>
                <a:effectLst/>
                <a:latin typeface="Arial" panose="020B0604020202020204" pitchFamily="34" charset="0"/>
              </a:rPr>
              <a:t>Storytelling</a:t>
            </a:r>
            <a:r>
              <a:rPr kumimoji="0" lang="es-EC" altLang="es-EC" sz="2000" b="1" i="0" u="none" strike="noStrike" cap="none" normalizeH="0" baseline="0" dirty="0">
                <a:ln>
                  <a:noFill/>
                </a:ln>
                <a:solidFill>
                  <a:schemeClr val="tx1"/>
                </a:solidFill>
                <a:effectLst/>
                <a:latin typeface="Arial" panose="020B0604020202020204" pitchFamily="34" charset="0"/>
              </a:rPr>
              <a:t> narrativo:</a:t>
            </a: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2000" b="0" i="0" u="none" strike="noStrike" cap="none" normalizeH="0" baseline="0" dirty="0">
                <a:ln>
                  <a:noFill/>
                </a:ln>
                <a:solidFill>
                  <a:schemeClr val="tx1"/>
                </a:solidFill>
                <a:effectLst/>
                <a:latin typeface="Arial" panose="020B0604020202020204" pitchFamily="34" charset="0"/>
              </a:rPr>
              <a:t>Cuando Diego llegó a la ciudad para estudiar, no conocía a nadie. Tenía una mochila, una beca, y muchas dudas.</a:t>
            </a:r>
            <a:br>
              <a:rPr kumimoji="0" lang="es-EC" altLang="es-EC" sz="2000" b="0" i="0" u="none" strike="noStrike" cap="none" normalizeH="0" baseline="0" dirty="0">
                <a:ln>
                  <a:noFill/>
                </a:ln>
                <a:solidFill>
                  <a:schemeClr val="tx1"/>
                </a:solidFill>
                <a:effectLst/>
                <a:latin typeface="Arial" panose="020B0604020202020204" pitchFamily="34" charset="0"/>
              </a:rPr>
            </a:br>
            <a:r>
              <a:rPr kumimoji="0" lang="es-EC" altLang="es-EC" sz="2000" b="0" i="0" u="none" strike="noStrike" cap="none" normalizeH="0" baseline="0" dirty="0">
                <a:ln>
                  <a:noFill/>
                </a:ln>
                <a:solidFill>
                  <a:schemeClr val="tx1"/>
                </a:solidFill>
                <a:effectLst/>
                <a:latin typeface="Arial" panose="020B0604020202020204" pitchFamily="34" charset="0"/>
              </a:rPr>
              <a:t>En Casa Raíces encontró algo más que una habitación: descubrió una familia.</a:t>
            </a:r>
            <a:br>
              <a:rPr kumimoji="0" lang="es-EC" altLang="es-EC" sz="2000" b="0" i="0" u="none" strike="noStrike" cap="none" normalizeH="0" baseline="0" dirty="0">
                <a:ln>
                  <a:noFill/>
                </a:ln>
                <a:solidFill>
                  <a:schemeClr val="tx1"/>
                </a:solidFill>
                <a:effectLst/>
                <a:latin typeface="Arial" panose="020B0604020202020204" pitchFamily="34" charset="0"/>
              </a:rPr>
            </a:br>
            <a:r>
              <a:rPr kumimoji="0" lang="es-EC" altLang="es-EC" sz="2000" b="0" i="0" u="none" strike="noStrike" cap="none" normalizeH="0" baseline="0" dirty="0">
                <a:ln>
                  <a:noFill/>
                </a:ln>
                <a:solidFill>
                  <a:schemeClr val="tx1"/>
                </a:solidFill>
                <a:effectLst/>
                <a:latin typeface="Arial" panose="020B0604020202020204" pitchFamily="34" charset="0"/>
              </a:rPr>
              <a:t>Compartió noches de estudio, debates intensos, risas en la cocina y desafíos que parecían imposibles.</a:t>
            </a:r>
            <a:br>
              <a:rPr kumimoji="0" lang="es-EC" altLang="es-EC" sz="2000" b="0" i="0" u="none" strike="noStrike" cap="none" normalizeH="0" baseline="0" dirty="0">
                <a:ln>
                  <a:noFill/>
                </a:ln>
                <a:solidFill>
                  <a:schemeClr val="tx1"/>
                </a:solidFill>
                <a:effectLst/>
                <a:latin typeface="Arial" panose="020B0604020202020204" pitchFamily="34" charset="0"/>
              </a:rPr>
            </a:br>
            <a:r>
              <a:rPr kumimoji="0" lang="es-EC" altLang="es-EC" sz="2000" b="0" i="0" u="none" strike="noStrike" cap="none" normalizeH="0" baseline="0" dirty="0">
                <a:ln>
                  <a:noFill/>
                </a:ln>
                <a:solidFill>
                  <a:schemeClr val="tx1"/>
                </a:solidFill>
                <a:effectLst/>
                <a:latin typeface="Arial" panose="020B0604020202020204" pitchFamily="34" charset="0"/>
              </a:rPr>
              <a:t>Aprendió a vivir con otros, a liderar proyectos, a aceptar diferencias.</a:t>
            </a:r>
            <a:br>
              <a:rPr kumimoji="0" lang="es-EC" altLang="es-EC" sz="2000" b="0" i="0" u="none" strike="noStrike" cap="none" normalizeH="0" baseline="0" dirty="0">
                <a:ln>
                  <a:noFill/>
                </a:ln>
                <a:solidFill>
                  <a:schemeClr val="tx1"/>
                </a:solidFill>
                <a:effectLst/>
                <a:latin typeface="Arial" panose="020B0604020202020204" pitchFamily="34" charset="0"/>
              </a:rPr>
            </a:br>
            <a:r>
              <a:rPr kumimoji="0" lang="es-EC" altLang="es-EC" sz="2000" b="0" i="0" u="none" strike="noStrike" cap="none" normalizeH="0" baseline="0" dirty="0">
                <a:ln>
                  <a:noFill/>
                </a:ln>
                <a:solidFill>
                  <a:schemeClr val="tx1"/>
                </a:solidFill>
                <a:effectLst/>
                <a:latin typeface="Arial" panose="020B0604020202020204" pitchFamily="34" charset="0"/>
              </a:rPr>
              <a:t>Hoy, a punto de graduarse, dice que lo que aprendió en esta casa no estaba en los libros.</a:t>
            </a:r>
            <a:br>
              <a:rPr kumimoji="0" lang="es-EC" altLang="es-EC" sz="2000" b="0" i="0" u="none" strike="noStrike" cap="none" normalizeH="0" baseline="0" dirty="0">
                <a:ln>
                  <a:noFill/>
                </a:ln>
                <a:solidFill>
                  <a:schemeClr val="tx1"/>
                </a:solidFill>
                <a:effectLst/>
                <a:latin typeface="Arial" panose="020B0604020202020204" pitchFamily="34" charset="0"/>
              </a:rPr>
            </a:br>
            <a:r>
              <a:rPr kumimoji="0" lang="es-EC" altLang="es-EC" sz="2000" b="0" i="0" u="none" strike="noStrike" cap="none" normalizeH="0" baseline="0" dirty="0">
                <a:ln>
                  <a:noFill/>
                </a:ln>
                <a:solidFill>
                  <a:schemeClr val="tx1"/>
                </a:solidFill>
                <a:effectLst/>
                <a:latin typeface="Arial" panose="020B0604020202020204" pitchFamily="34" charset="0"/>
              </a:rPr>
              <a:t>En Casa Raíces no solo formamos profesionales: cultivamos seres humanos que quieren dejar huella.</a:t>
            </a:r>
          </a:p>
        </p:txBody>
      </p:sp>
    </p:spTree>
    <p:extLst>
      <p:ext uri="{BB962C8B-B14F-4D97-AF65-F5344CB8AC3E}">
        <p14:creationId xmlns:p14="http://schemas.microsoft.com/office/powerpoint/2010/main" val="159649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00E39-FB4D-F97C-ED9F-72628A371D8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B7FC50-40A3-AA68-DC26-2A65FE1CD623}"/>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F8FEAA76-759F-983A-0F26-9B21529FADF1}"/>
              </a:ext>
            </a:extLst>
          </p:cNvPr>
          <p:cNvSpPr txBox="1"/>
          <p:nvPr/>
        </p:nvSpPr>
        <p:spPr>
          <a:xfrm>
            <a:off x="1727200" y="4233335"/>
            <a:ext cx="13241866" cy="646331"/>
          </a:xfrm>
          <a:prstGeom prst="rect">
            <a:avLst/>
          </a:prstGeom>
          <a:noFill/>
        </p:spPr>
        <p:txBody>
          <a:bodyPr wrap="square">
            <a:spAutoFit/>
          </a:bodyPr>
          <a:lstStyle/>
          <a:p>
            <a:pPr>
              <a:buNone/>
            </a:pPr>
            <a:r>
              <a:rPr lang="es-ES" sz="3600" dirty="0"/>
              <a:t>.</a:t>
            </a:r>
          </a:p>
        </p:txBody>
      </p:sp>
      <p:sp>
        <p:nvSpPr>
          <p:cNvPr id="3" name="Rectangle 1">
            <a:extLst>
              <a:ext uri="{FF2B5EF4-FFF2-40B4-BE49-F238E27FC236}">
                <a16:creationId xmlns:a16="http://schemas.microsoft.com/office/drawing/2014/main" id="{DD4F85A8-FCAA-6475-E968-C93FCF9BEDBB}"/>
              </a:ext>
            </a:extLst>
          </p:cNvPr>
          <p:cNvSpPr>
            <a:spLocks noChangeArrowheads="1"/>
          </p:cNvSpPr>
          <p:nvPr/>
        </p:nvSpPr>
        <p:spPr bwMode="auto">
          <a:xfrm>
            <a:off x="810854" y="1310348"/>
            <a:ext cx="1116684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None/>
            </a:pPr>
            <a:r>
              <a:rPr lang="es-ES" sz="2800" b="1" dirty="0"/>
              <a:t>🏷️ ¿Qué es un nombre de marca?</a:t>
            </a:r>
          </a:p>
          <a:p>
            <a:pPr>
              <a:buNone/>
            </a:pPr>
            <a:r>
              <a:rPr lang="es-ES" sz="2800" dirty="0"/>
              <a:t>El </a:t>
            </a:r>
            <a:r>
              <a:rPr lang="es-ES" sz="2800" b="1" dirty="0"/>
              <a:t>nombre</a:t>
            </a:r>
            <a:r>
              <a:rPr lang="es-ES" sz="2800" dirty="0"/>
              <a:t> es la palabra o conjunto de palabras que identifica a una marca, </a:t>
            </a:r>
          </a:p>
          <a:p>
            <a:pPr>
              <a:buNone/>
            </a:pPr>
            <a:r>
              <a:rPr lang="es-ES" sz="2800" dirty="0"/>
              <a:t>proyecto o institución. Es </a:t>
            </a:r>
            <a:r>
              <a:rPr lang="es-ES" sz="2800" b="1" dirty="0"/>
              <a:t>la primera impresión</a:t>
            </a:r>
            <a:r>
              <a:rPr lang="es-ES" sz="2800" dirty="0"/>
              <a:t> </a:t>
            </a:r>
          </a:p>
          <a:p>
            <a:pPr>
              <a:buNone/>
            </a:pPr>
            <a:r>
              <a:rPr lang="es-ES" sz="2800" dirty="0"/>
              <a:t>que recibe tu audiencia y debe ser:</a:t>
            </a:r>
          </a:p>
          <a:p>
            <a:pPr>
              <a:buFont typeface="Arial" panose="020B0604020202020204" pitchFamily="34" charset="0"/>
              <a:buChar char="•"/>
            </a:pPr>
            <a:r>
              <a:rPr lang="es-ES" sz="2800" b="1" dirty="0"/>
              <a:t>Memorable</a:t>
            </a:r>
            <a:r>
              <a:rPr lang="es-ES" sz="2800" dirty="0"/>
              <a:t>: fácil de recordar.</a:t>
            </a:r>
          </a:p>
          <a:p>
            <a:pPr>
              <a:buFont typeface="Arial" panose="020B0604020202020204" pitchFamily="34" charset="0"/>
              <a:buChar char="•"/>
            </a:pPr>
            <a:r>
              <a:rPr lang="es-ES" sz="2800" b="1" dirty="0"/>
              <a:t>Significativo</a:t>
            </a:r>
            <a:r>
              <a:rPr lang="es-ES" sz="2800" dirty="0"/>
              <a:t>: debe tener sentido con lo que representas.</a:t>
            </a:r>
          </a:p>
          <a:p>
            <a:pPr>
              <a:buFont typeface="Arial" panose="020B0604020202020204" pitchFamily="34" charset="0"/>
              <a:buChar char="•"/>
            </a:pPr>
            <a:r>
              <a:rPr lang="es-ES" sz="2800" b="1" dirty="0"/>
              <a:t>Único</a:t>
            </a:r>
            <a:r>
              <a:rPr lang="es-ES" sz="2800" dirty="0"/>
              <a:t>: que no se confunda con otras marcas.</a:t>
            </a:r>
          </a:p>
          <a:p>
            <a:pPr>
              <a:buFont typeface="Arial" panose="020B0604020202020204" pitchFamily="34" charset="0"/>
              <a:buChar char="•"/>
            </a:pPr>
            <a:r>
              <a:rPr lang="es-ES" sz="2800" b="1" dirty="0"/>
              <a:t>Relevante</a:t>
            </a:r>
            <a:r>
              <a:rPr lang="es-ES" sz="2800" dirty="0"/>
              <a:t>: alineado con tu misión, valores o personalidad.</a:t>
            </a:r>
          </a:p>
          <a:p>
            <a:r>
              <a:rPr lang="es-ES" sz="2800" dirty="0"/>
              <a:t>🔍 </a:t>
            </a:r>
            <a:r>
              <a:rPr lang="es-ES" sz="2800" i="1" dirty="0"/>
              <a:t>Ejemplo</a:t>
            </a:r>
            <a:r>
              <a:rPr lang="es-ES" sz="2800" dirty="0"/>
              <a:t>:</a:t>
            </a:r>
            <a:br>
              <a:rPr lang="es-ES" sz="2800" dirty="0"/>
            </a:br>
            <a:r>
              <a:rPr lang="es-ES" sz="2800" b="1" dirty="0"/>
              <a:t>"Casa Horizonte"</a:t>
            </a:r>
            <a:r>
              <a:rPr lang="es-ES" sz="2800" dirty="0"/>
              <a:t> → sugiere visión de futuro, crecimiento y amplitud.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534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54223-97CA-08FA-3AD9-64091B6D8C4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5D24E2B-12D5-A29C-4F1F-720F2F1A7FE8}"/>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7A632C4E-2383-3300-9DF8-67CC9A08BE5B}"/>
              </a:ext>
            </a:extLst>
          </p:cNvPr>
          <p:cNvSpPr txBox="1"/>
          <p:nvPr/>
        </p:nvSpPr>
        <p:spPr>
          <a:xfrm>
            <a:off x="1727200" y="4233335"/>
            <a:ext cx="13241866" cy="646331"/>
          </a:xfrm>
          <a:prstGeom prst="rect">
            <a:avLst/>
          </a:prstGeom>
          <a:noFill/>
        </p:spPr>
        <p:txBody>
          <a:bodyPr wrap="square">
            <a:spAutoFit/>
          </a:bodyPr>
          <a:lstStyle/>
          <a:p>
            <a:pPr>
              <a:buNone/>
            </a:pPr>
            <a:r>
              <a:rPr lang="es-ES" sz="3600" dirty="0"/>
              <a:t>.</a:t>
            </a:r>
          </a:p>
        </p:txBody>
      </p:sp>
      <p:sp>
        <p:nvSpPr>
          <p:cNvPr id="3" name="Rectangle 1">
            <a:extLst>
              <a:ext uri="{FF2B5EF4-FFF2-40B4-BE49-F238E27FC236}">
                <a16:creationId xmlns:a16="http://schemas.microsoft.com/office/drawing/2014/main" id="{4AAD91CF-8EAF-8636-DF3E-D2202E6D4FFB}"/>
              </a:ext>
            </a:extLst>
          </p:cNvPr>
          <p:cNvSpPr>
            <a:spLocks noChangeArrowheads="1"/>
          </p:cNvSpPr>
          <p:nvPr/>
        </p:nvSpPr>
        <p:spPr bwMode="auto">
          <a:xfrm>
            <a:off x="810854" y="664017"/>
            <a:ext cx="14433759"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None/>
            </a:pPr>
            <a:r>
              <a:rPr lang="es-ES" sz="2800" b="1" dirty="0"/>
              <a:t>💬 ¿Qué es un slogan?</a:t>
            </a:r>
          </a:p>
          <a:p>
            <a:pPr>
              <a:buNone/>
            </a:pPr>
            <a:r>
              <a:rPr lang="es-ES" sz="2800" dirty="0"/>
              <a:t>El </a:t>
            </a:r>
            <a:r>
              <a:rPr lang="es-ES" sz="2800" b="1" dirty="0"/>
              <a:t>slogan</a:t>
            </a:r>
            <a:r>
              <a:rPr lang="es-ES" sz="2800" dirty="0"/>
              <a:t> (o lema) es una frase corta y persuasiva que acompaña al nombre. </a:t>
            </a:r>
          </a:p>
          <a:p>
            <a:pPr>
              <a:buNone/>
            </a:pPr>
            <a:r>
              <a:rPr lang="es-ES" sz="2800" dirty="0"/>
              <a:t>Tiene como objetivo:</a:t>
            </a:r>
          </a:p>
          <a:p>
            <a:pPr>
              <a:buFont typeface="Arial" panose="020B0604020202020204" pitchFamily="34" charset="0"/>
              <a:buChar char="•"/>
            </a:pPr>
            <a:r>
              <a:rPr lang="es-ES" sz="2800" dirty="0"/>
              <a:t>Resumir la </a:t>
            </a:r>
            <a:r>
              <a:rPr lang="es-ES" sz="2800" b="1" dirty="0"/>
              <a:t>propuesta de valor</a:t>
            </a:r>
            <a:r>
              <a:rPr lang="es-ES" sz="2800" dirty="0"/>
              <a:t>.</a:t>
            </a:r>
          </a:p>
          <a:p>
            <a:pPr>
              <a:buFont typeface="Arial" panose="020B0604020202020204" pitchFamily="34" charset="0"/>
              <a:buChar char="•"/>
            </a:pPr>
            <a:r>
              <a:rPr lang="es-ES" sz="2800" dirty="0"/>
              <a:t>Comunicar la </a:t>
            </a:r>
            <a:r>
              <a:rPr lang="es-ES" sz="2800" b="1" dirty="0"/>
              <a:t>personalidad</a:t>
            </a:r>
            <a:r>
              <a:rPr lang="es-ES" sz="2800" dirty="0"/>
              <a:t> de la marca.</a:t>
            </a:r>
          </a:p>
          <a:p>
            <a:pPr>
              <a:buFont typeface="Arial" panose="020B0604020202020204" pitchFamily="34" charset="0"/>
              <a:buChar char="•"/>
            </a:pPr>
            <a:r>
              <a:rPr lang="es-ES" sz="2800" dirty="0"/>
              <a:t>Provocar una </a:t>
            </a:r>
            <a:r>
              <a:rPr lang="es-ES" sz="2800" b="1" dirty="0"/>
              <a:t>respuesta emocional</a:t>
            </a:r>
            <a:r>
              <a:rPr lang="es-ES" sz="2800" dirty="0"/>
              <a:t>.</a:t>
            </a:r>
          </a:p>
          <a:p>
            <a:pPr>
              <a:buFont typeface="Arial" panose="020B0604020202020204" pitchFamily="34" charset="0"/>
              <a:buChar char="•"/>
            </a:pPr>
            <a:r>
              <a:rPr lang="es-ES" sz="2800" dirty="0"/>
              <a:t>Diferenciarte de otras opciones.</a:t>
            </a:r>
          </a:p>
          <a:p>
            <a:pPr>
              <a:buNone/>
            </a:pPr>
            <a:r>
              <a:rPr lang="es-ES" sz="2800" dirty="0"/>
              <a:t>Un buen slogan debe ser:</a:t>
            </a:r>
          </a:p>
          <a:p>
            <a:pPr>
              <a:buFont typeface="Arial" panose="020B0604020202020204" pitchFamily="34" charset="0"/>
              <a:buChar char="•"/>
            </a:pPr>
            <a:r>
              <a:rPr lang="es-ES" sz="2800" dirty="0"/>
              <a:t>Breve (menos de 10 palabras).</a:t>
            </a:r>
          </a:p>
          <a:p>
            <a:pPr>
              <a:buFont typeface="Arial" panose="020B0604020202020204" pitchFamily="34" charset="0"/>
              <a:buChar char="•"/>
            </a:pPr>
            <a:r>
              <a:rPr lang="es-ES" sz="2800" dirty="0"/>
              <a:t>Inspirador, evocador o funcional.</a:t>
            </a:r>
          </a:p>
          <a:p>
            <a:pPr>
              <a:buFont typeface="Arial" panose="020B0604020202020204" pitchFamily="34" charset="0"/>
              <a:buChar char="•"/>
            </a:pPr>
            <a:r>
              <a:rPr lang="es-ES" sz="2800" dirty="0"/>
              <a:t>Coherente con el tono de voz de la marca.</a:t>
            </a:r>
          </a:p>
          <a:p>
            <a:r>
              <a:rPr lang="es-ES" sz="2800" dirty="0"/>
              <a:t>🔍 </a:t>
            </a:r>
            <a:r>
              <a:rPr lang="es-ES" sz="2800" i="1" dirty="0"/>
              <a:t>Ejemplo</a:t>
            </a:r>
            <a:r>
              <a:rPr lang="es-ES" sz="2800" dirty="0"/>
              <a:t>:</a:t>
            </a:r>
            <a:br>
              <a:rPr lang="es-ES" sz="2800" dirty="0"/>
            </a:br>
            <a:r>
              <a:rPr lang="es-ES" sz="2800" b="1" dirty="0"/>
              <a:t>"Vivir juntos, crecer sin límites."</a:t>
            </a:r>
            <a:r>
              <a:rPr lang="es-ES" sz="2800" dirty="0"/>
              <a:t> (de Casa Horizonte) → sugiere comunidad y desarrollo personal.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551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CE7E0-289F-5F04-3817-F4B42DC2643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0776DD7-B8FB-62E3-4B65-847B059914A7}"/>
              </a:ext>
            </a:extLst>
          </p:cNvPr>
          <p:cNvSpPr/>
          <p:nvPr/>
        </p:nvSpPr>
        <p:spPr>
          <a:xfrm>
            <a:off x="1277778" y="1228858"/>
            <a:ext cx="12074843" cy="708779"/>
          </a:xfrm>
          <a:prstGeom prst="rect">
            <a:avLst/>
          </a:prstGeom>
          <a:noFill/>
          <a:ln/>
        </p:spPr>
        <p:txBody>
          <a:bodyPr wrap="none" lIns="0" tIns="0" rIns="0" bIns="0" rtlCol="0" anchor="t"/>
          <a:lstStyle/>
          <a:p>
            <a:pPr marL="0" indent="0" algn="l">
              <a:lnSpc>
                <a:spcPts val="5550"/>
              </a:lnSpc>
              <a:buNone/>
            </a:pPr>
            <a:endParaRPr lang="en-US" sz="4450" dirty="0"/>
          </a:p>
        </p:txBody>
      </p:sp>
      <p:sp>
        <p:nvSpPr>
          <p:cNvPr id="5" name="CuadroTexto 4">
            <a:extLst>
              <a:ext uri="{FF2B5EF4-FFF2-40B4-BE49-F238E27FC236}">
                <a16:creationId xmlns:a16="http://schemas.microsoft.com/office/drawing/2014/main" id="{0BDD83AD-121D-FD80-A47A-360CE70590E3}"/>
              </a:ext>
            </a:extLst>
          </p:cNvPr>
          <p:cNvSpPr txBox="1"/>
          <p:nvPr/>
        </p:nvSpPr>
        <p:spPr>
          <a:xfrm>
            <a:off x="1727200" y="4233335"/>
            <a:ext cx="13241866" cy="646331"/>
          </a:xfrm>
          <a:prstGeom prst="rect">
            <a:avLst/>
          </a:prstGeom>
          <a:noFill/>
        </p:spPr>
        <p:txBody>
          <a:bodyPr wrap="square">
            <a:spAutoFit/>
          </a:bodyPr>
          <a:lstStyle/>
          <a:p>
            <a:pPr>
              <a:buNone/>
            </a:pPr>
            <a:r>
              <a:rPr lang="es-ES" sz="3600" dirty="0"/>
              <a:t>.</a:t>
            </a:r>
          </a:p>
        </p:txBody>
      </p:sp>
      <p:graphicFrame>
        <p:nvGraphicFramePr>
          <p:cNvPr id="4" name="Tabla 3">
            <a:extLst>
              <a:ext uri="{FF2B5EF4-FFF2-40B4-BE49-F238E27FC236}">
                <a16:creationId xmlns:a16="http://schemas.microsoft.com/office/drawing/2014/main" id="{E1F95AC2-2557-68C1-284B-A15CAA4C968B}"/>
              </a:ext>
            </a:extLst>
          </p:cNvPr>
          <p:cNvGraphicFramePr>
            <a:graphicFrameLocks noGrp="1"/>
          </p:cNvGraphicFramePr>
          <p:nvPr>
            <p:extLst>
              <p:ext uri="{D42A27DB-BD31-4B8C-83A1-F6EECF244321}">
                <p14:modId xmlns:p14="http://schemas.microsoft.com/office/powerpoint/2010/main" val="681799944"/>
              </p:ext>
            </p:extLst>
          </p:nvPr>
        </p:nvGraphicFramePr>
        <p:xfrm>
          <a:off x="679825" y="812800"/>
          <a:ext cx="12782442" cy="5870775"/>
        </p:xfrm>
        <a:graphic>
          <a:graphicData uri="http://schemas.openxmlformats.org/drawingml/2006/table">
            <a:tbl>
              <a:tblPr/>
              <a:tblGrid>
                <a:gridCol w="2130407">
                  <a:extLst>
                    <a:ext uri="{9D8B030D-6E8A-4147-A177-3AD203B41FA5}">
                      <a16:colId xmlns:a16="http://schemas.microsoft.com/office/drawing/2014/main" val="3706741304"/>
                    </a:ext>
                  </a:extLst>
                </a:gridCol>
                <a:gridCol w="2130407">
                  <a:extLst>
                    <a:ext uri="{9D8B030D-6E8A-4147-A177-3AD203B41FA5}">
                      <a16:colId xmlns:a16="http://schemas.microsoft.com/office/drawing/2014/main" val="1777838105"/>
                    </a:ext>
                  </a:extLst>
                </a:gridCol>
                <a:gridCol w="2130407">
                  <a:extLst>
                    <a:ext uri="{9D8B030D-6E8A-4147-A177-3AD203B41FA5}">
                      <a16:colId xmlns:a16="http://schemas.microsoft.com/office/drawing/2014/main" val="4049898853"/>
                    </a:ext>
                  </a:extLst>
                </a:gridCol>
                <a:gridCol w="2130407">
                  <a:extLst>
                    <a:ext uri="{9D8B030D-6E8A-4147-A177-3AD203B41FA5}">
                      <a16:colId xmlns:a16="http://schemas.microsoft.com/office/drawing/2014/main" val="649759844"/>
                    </a:ext>
                  </a:extLst>
                </a:gridCol>
                <a:gridCol w="2130407">
                  <a:extLst>
                    <a:ext uri="{9D8B030D-6E8A-4147-A177-3AD203B41FA5}">
                      <a16:colId xmlns:a16="http://schemas.microsoft.com/office/drawing/2014/main" val="1193647381"/>
                    </a:ext>
                  </a:extLst>
                </a:gridCol>
                <a:gridCol w="2130407">
                  <a:extLst>
                    <a:ext uri="{9D8B030D-6E8A-4147-A177-3AD203B41FA5}">
                      <a16:colId xmlns:a16="http://schemas.microsoft.com/office/drawing/2014/main" val="4101520103"/>
                    </a:ext>
                  </a:extLst>
                </a:gridCol>
              </a:tblGrid>
              <a:tr h="376526">
                <a:tc>
                  <a:txBody>
                    <a:bodyPr/>
                    <a:lstStyle/>
                    <a:p>
                      <a:r>
                        <a:rPr lang="es-EC" sz="2400" b="1"/>
                        <a:t>Marca</a:t>
                      </a:r>
                    </a:p>
                  </a:txBody>
                  <a:tcPr marL="92635" marR="92635" marT="42107" marB="42107" anchor="ctr">
                    <a:lnL>
                      <a:noFill/>
                    </a:lnL>
                    <a:lnR>
                      <a:noFill/>
                    </a:lnR>
                    <a:lnT>
                      <a:noFill/>
                    </a:lnT>
                    <a:lnB>
                      <a:noFill/>
                    </a:lnB>
                    <a:noFill/>
                  </a:tcPr>
                </a:tc>
                <a:tc>
                  <a:txBody>
                    <a:bodyPr/>
                    <a:lstStyle/>
                    <a:p>
                      <a:r>
                        <a:rPr lang="es-EC" sz="2400" b="1"/>
                        <a:t>Tono de Voz</a:t>
                      </a:r>
                    </a:p>
                  </a:txBody>
                  <a:tcPr marL="92635" marR="92635" marT="42107" marB="42107" anchor="ctr">
                    <a:lnL>
                      <a:noFill/>
                    </a:lnL>
                    <a:lnR>
                      <a:noFill/>
                    </a:lnR>
                    <a:lnT>
                      <a:noFill/>
                    </a:lnT>
                    <a:lnB>
                      <a:noFill/>
                    </a:lnB>
                    <a:noFill/>
                  </a:tcPr>
                </a:tc>
                <a:tc>
                  <a:txBody>
                    <a:bodyPr/>
                    <a:lstStyle/>
                    <a:p>
                      <a:r>
                        <a:rPr lang="es-EC" sz="2400" b="1"/>
                        <a:t>Mensaje Clave</a:t>
                      </a:r>
                    </a:p>
                  </a:txBody>
                  <a:tcPr marL="92635" marR="92635" marT="42107" marB="42107" anchor="ctr">
                    <a:lnL>
                      <a:noFill/>
                    </a:lnL>
                    <a:lnR>
                      <a:noFill/>
                    </a:lnR>
                    <a:lnT>
                      <a:noFill/>
                    </a:lnT>
                    <a:lnB>
                      <a:noFill/>
                    </a:lnB>
                    <a:noFill/>
                  </a:tcPr>
                </a:tc>
                <a:tc>
                  <a:txBody>
                    <a:bodyPr/>
                    <a:lstStyle/>
                    <a:p>
                      <a:r>
                        <a:rPr lang="es-EC" sz="2400" b="1"/>
                        <a:t>Storytelling</a:t>
                      </a:r>
                    </a:p>
                  </a:txBody>
                  <a:tcPr marL="92635" marR="92635" marT="42107" marB="42107" anchor="ctr">
                    <a:lnL>
                      <a:noFill/>
                    </a:lnL>
                    <a:lnR>
                      <a:noFill/>
                    </a:lnR>
                    <a:lnT>
                      <a:noFill/>
                    </a:lnT>
                    <a:lnB>
                      <a:noFill/>
                    </a:lnB>
                    <a:noFill/>
                  </a:tcPr>
                </a:tc>
                <a:tc>
                  <a:txBody>
                    <a:bodyPr/>
                    <a:lstStyle/>
                    <a:p>
                      <a:r>
                        <a:rPr lang="es-EC" sz="2400" b="1"/>
                        <a:t>Nombre</a:t>
                      </a:r>
                    </a:p>
                  </a:txBody>
                  <a:tcPr marL="92635" marR="92635" marT="42107" marB="42107" anchor="ctr">
                    <a:lnL>
                      <a:noFill/>
                    </a:lnL>
                    <a:lnR>
                      <a:noFill/>
                    </a:lnR>
                    <a:lnT>
                      <a:noFill/>
                    </a:lnT>
                    <a:lnB>
                      <a:noFill/>
                    </a:lnB>
                    <a:noFill/>
                  </a:tcPr>
                </a:tc>
                <a:tc>
                  <a:txBody>
                    <a:bodyPr/>
                    <a:lstStyle/>
                    <a:p>
                      <a:r>
                        <a:rPr lang="es-EC" sz="2400" b="1" dirty="0"/>
                        <a:t>Slogan</a:t>
                      </a:r>
                    </a:p>
                  </a:txBody>
                  <a:tcPr marL="92635" marR="92635" marT="42107" marB="42107" anchor="ctr">
                    <a:lnL>
                      <a:noFill/>
                    </a:lnL>
                    <a:lnR>
                      <a:noFill/>
                    </a:lnR>
                    <a:lnT>
                      <a:noFill/>
                    </a:lnT>
                    <a:lnB>
                      <a:noFill/>
                    </a:lnB>
                    <a:noFill/>
                  </a:tcPr>
                </a:tc>
                <a:extLst>
                  <a:ext uri="{0D108BD9-81ED-4DB2-BD59-A6C34878D82A}">
                    <a16:rowId xmlns:a16="http://schemas.microsoft.com/office/drawing/2014/main" val="901198200"/>
                  </a:ext>
                </a:extLst>
              </a:tr>
              <a:tr h="1200765">
                <a:tc>
                  <a:txBody>
                    <a:bodyPr/>
                    <a:lstStyle/>
                    <a:p>
                      <a:r>
                        <a:rPr lang="es-EC" sz="1700" b="1"/>
                        <a:t>Nike</a:t>
                      </a:r>
                      <a:endParaRPr lang="es-EC" sz="1700"/>
                    </a:p>
                  </a:txBody>
                  <a:tcPr marL="92635" marR="92635" marT="42107" marB="42107" anchor="ctr">
                    <a:lnL>
                      <a:noFill/>
                    </a:lnL>
                    <a:lnR>
                      <a:noFill/>
                    </a:lnR>
                    <a:lnT>
                      <a:noFill/>
                    </a:lnT>
                    <a:lnB>
                      <a:noFill/>
                    </a:lnB>
                    <a:noFill/>
                  </a:tcPr>
                </a:tc>
                <a:tc>
                  <a:txBody>
                    <a:bodyPr/>
                    <a:lstStyle/>
                    <a:p>
                      <a:r>
                        <a:rPr lang="es-EC" sz="1700"/>
                        <a:t>Fuerte, motivador, valiente</a:t>
                      </a:r>
                    </a:p>
                  </a:txBody>
                  <a:tcPr marL="92635" marR="92635" marT="42107" marB="42107" anchor="ctr">
                    <a:lnL>
                      <a:noFill/>
                    </a:lnL>
                    <a:lnR>
                      <a:noFill/>
                    </a:lnR>
                    <a:lnT>
                      <a:noFill/>
                    </a:lnT>
                    <a:lnB>
                      <a:noFill/>
                    </a:lnB>
                    <a:noFill/>
                  </a:tcPr>
                </a:tc>
                <a:tc>
                  <a:txBody>
                    <a:bodyPr/>
                    <a:lstStyle/>
                    <a:p>
                      <a:r>
                        <a:rPr lang="es-ES" sz="1700" i="1"/>
                        <a:t>Todos tienen un atleta dentro; solo hay que actuar.</a:t>
                      </a:r>
                      <a:endParaRPr lang="es-ES" sz="1700"/>
                    </a:p>
                  </a:txBody>
                  <a:tcPr marL="92635" marR="92635" marT="42107" marB="42107" anchor="ctr">
                    <a:lnL>
                      <a:noFill/>
                    </a:lnL>
                    <a:lnR>
                      <a:noFill/>
                    </a:lnR>
                    <a:lnT>
                      <a:noFill/>
                    </a:lnT>
                    <a:lnB>
                      <a:noFill/>
                    </a:lnB>
                    <a:noFill/>
                  </a:tcPr>
                </a:tc>
                <a:tc>
                  <a:txBody>
                    <a:bodyPr/>
                    <a:lstStyle/>
                    <a:p>
                      <a:r>
                        <a:rPr lang="es-ES" sz="1700"/>
                        <a:t>Relatos de superación (atletas famosos y personas comunes).</a:t>
                      </a:r>
                    </a:p>
                  </a:txBody>
                  <a:tcPr marL="92635" marR="92635" marT="42107" marB="42107" anchor="ctr">
                    <a:lnL>
                      <a:noFill/>
                    </a:lnL>
                    <a:lnR>
                      <a:noFill/>
                    </a:lnR>
                    <a:lnT>
                      <a:noFill/>
                    </a:lnT>
                    <a:lnB>
                      <a:noFill/>
                    </a:lnB>
                    <a:noFill/>
                  </a:tcPr>
                </a:tc>
                <a:tc>
                  <a:txBody>
                    <a:bodyPr/>
                    <a:lstStyle/>
                    <a:p>
                      <a:r>
                        <a:rPr lang="es-EC" sz="1700" i="1"/>
                        <a:t>Nike</a:t>
                      </a:r>
                      <a:endParaRPr lang="es-EC" sz="1700"/>
                    </a:p>
                  </a:txBody>
                  <a:tcPr marL="92635" marR="92635" marT="42107" marB="42107" anchor="ctr">
                    <a:lnL>
                      <a:noFill/>
                    </a:lnL>
                    <a:lnR>
                      <a:noFill/>
                    </a:lnR>
                    <a:lnT>
                      <a:noFill/>
                    </a:lnT>
                    <a:lnB>
                      <a:noFill/>
                    </a:lnB>
                    <a:noFill/>
                  </a:tcPr>
                </a:tc>
                <a:tc>
                  <a:txBody>
                    <a:bodyPr/>
                    <a:lstStyle/>
                    <a:p>
                      <a:r>
                        <a:rPr lang="es-EC" sz="1700" i="1" dirty="0"/>
                        <a:t>Just Do </a:t>
                      </a:r>
                      <a:r>
                        <a:rPr lang="es-EC" sz="1700" i="1" dirty="0" err="1"/>
                        <a:t>It</a:t>
                      </a:r>
                      <a:endParaRPr lang="es-EC" sz="1700" dirty="0"/>
                    </a:p>
                  </a:txBody>
                  <a:tcPr marL="92635" marR="92635" marT="42107" marB="42107" anchor="ctr">
                    <a:lnL>
                      <a:noFill/>
                    </a:lnL>
                    <a:lnR>
                      <a:noFill/>
                    </a:lnR>
                    <a:lnT>
                      <a:noFill/>
                    </a:lnT>
                    <a:lnB>
                      <a:noFill/>
                    </a:lnB>
                    <a:noFill/>
                  </a:tcPr>
                </a:tc>
                <a:extLst>
                  <a:ext uri="{0D108BD9-81ED-4DB2-BD59-A6C34878D82A}">
                    <a16:rowId xmlns:a16="http://schemas.microsoft.com/office/drawing/2014/main" val="1515004711"/>
                  </a:ext>
                </a:extLst>
              </a:tr>
              <a:tr h="1229006">
                <a:tc>
                  <a:txBody>
                    <a:bodyPr/>
                    <a:lstStyle/>
                    <a:p>
                      <a:r>
                        <a:rPr lang="es-EC" sz="1700" b="1"/>
                        <a:t>Apple</a:t>
                      </a:r>
                      <a:endParaRPr lang="es-EC" sz="1700"/>
                    </a:p>
                  </a:txBody>
                  <a:tcPr marL="92635" marR="92635" marT="42107" marB="42107" anchor="ctr">
                    <a:lnL>
                      <a:noFill/>
                    </a:lnL>
                    <a:lnR>
                      <a:noFill/>
                    </a:lnR>
                    <a:lnT>
                      <a:noFill/>
                    </a:lnT>
                    <a:lnB>
                      <a:noFill/>
                    </a:lnB>
                    <a:noFill/>
                  </a:tcPr>
                </a:tc>
                <a:tc>
                  <a:txBody>
                    <a:bodyPr/>
                    <a:lstStyle/>
                    <a:p>
                      <a:r>
                        <a:rPr lang="es-EC" sz="1700"/>
                        <a:t>Elegante, aspiracional, minimalista</a:t>
                      </a:r>
                    </a:p>
                  </a:txBody>
                  <a:tcPr marL="92635" marR="92635" marT="42107" marB="42107" anchor="ctr">
                    <a:lnL>
                      <a:noFill/>
                    </a:lnL>
                    <a:lnR>
                      <a:noFill/>
                    </a:lnR>
                    <a:lnT>
                      <a:noFill/>
                    </a:lnT>
                    <a:lnB>
                      <a:noFill/>
                    </a:lnB>
                    <a:noFill/>
                  </a:tcPr>
                </a:tc>
                <a:tc>
                  <a:txBody>
                    <a:bodyPr/>
                    <a:lstStyle/>
                    <a:p>
                      <a:r>
                        <a:rPr lang="es-ES" sz="1700" i="1"/>
                        <a:t>La tecnología puede ser bella, simple y revolucionaria.</a:t>
                      </a:r>
                      <a:endParaRPr lang="es-ES" sz="1700"/>
                    </a:p>
                  </a:txBody>
                  <a:tcPr marL="92635" marR="92635" marT="42107" marB="42107" anchor="ctr">
                    <a:lnL>
                      <a:noFill/>
                    </a:lnL>
                    <a:lnR>
                      <a:noFill/>
                    </a:lnR>
                    <a:lnT>
                      <a:noFill/>
                    </a:lnT>
                    <a:lnB>
                      <a:noFill/>
                    </a:lnB>
                    <a:noFill/>
                  </a:tcPr>
                </a:tc>
                <a:tc>
                  <a:txBody>
                    <a:bodyPr/>
                    <a:lstStyle/>
                    <a:p>
                      <a:r>
                        <a:rPr lang="es-ES" sz="1700"/>
                        <a:t>Usuarios que crean, innovan o piensan diferente con sus productos.</a:t>
                      </a:r>
                    </a:p>
                  </a:txBody>
                  <a:tcPr marL="92635" marR="92635" marT="42107" marB="42107" anchor="ctr">
                    <a:lnL>
                      <a:noFill/>
                    </a:lnL>
                    <a:lnR>
                      <a:noFill/>
                    </a:lnR>
                    <a:lnT>
                      <a:noFill/>
                    </a:lnT>
                    <a:lnB>
                      <a:noFill/>
                    </a:lnB>
                    <a:noFill/>
                  </a:tcPr>
                </a:tc>
                <a:tc>
                  <a:txBody>
                    <a:bodyPr/>
                    <a:lstStyle/>
                    <a:p>
                      <a:r>
                        <a:rPr lang="es-EC" sz="1700" i="1"/>
                        <a:t>Apple</a:t>
                      </a:r>
                      <a:endParaRPr lang="es-EC" sz="1700"/>
                    </a:p>
                  </a:txBody>
                  <a:tcPr marL="92635" marR="92635" marT="42107" marB="42107" anchor="ctr">
                    <a:lnL>
                      <a:noFill/>
                    </a:lnL>
                    <a:lnR>
                      <a:noFill/>
                    </a:lnR>
                    <a:lnT>
                      <a:noFill/>
                    </a:lnT>
                    <a:lnB>
                      <a:noFill/>
                    </a:lnB>
                    <a:noFill/>
                  </a:tcPr>
                </a:tc>
                <a:tc>
                  <a:txBody>
                    <a:bodyPr/>
                    <a:lstStyle/>
                    <a:p>
                      <a:r>
                        <a:rPr lang="es-EC" sz="1700" i="1"/>
                        <a:t>Think Different</a:t>
                      </a:r>
                      <a:endParaRPr lang="es-EC" sz="1700"/>
                    </a:p>
                  </a:txBody>
                  <a:tcPr marL="92635" marR="92635" marT="42107" marB="42107" anchor="ctr">
                    <a:lnL>
                      <a:noFill/>
                    </a:lnL>
                    <a:lnR>
                      <a:noFill/>
                    </a:lnR>
                    <a:lnT>
                      <a:noFill/>
                    </a:lnT>
                    <a:lnB>
                      <a:noFill/>
                    </a:lnB>
                    <a:noFill/>
                  </a:tcPr>
                </a:tc>
                <a:extLst>
                  <a:ext uri="{0D108BD9-81ED-4DB2-BD59-A6C34878D82A}">
                    <a16:rowId xmlns:a16="http://schemas.microsoft.com/office/drawing/2014/main" val="3037763056"/>
                  </a:ext>
                </a:extLst>
              </a:tr>
              <a:tr h="1477865">
                <a:tc>
                  <a:txBody>
                    <a:bodyPr/>
                    <a:lstStyle/>
                    <a:p>
                      <a:r>
                        <a:rPr lang="es-EC" sz="1700" b="1"/>
                        <a:t>Airbnb</a:t>
                      </a:r>
                      <a:endParaRPr lang="es-EC" sz="1700"/>
                    </a:p>
                  </a:txBody>
                  <a:tcPr marL="92635" marR="92635" marT="42107" marB="42107" anchor="ctr">
                    <a:lnL>
                      <a:noFill/>
                    </a:lnL>
                    <a:lnR>
                      <a:noFill/>
                    </a:lnR>
                    <a:lnT>
                      <a:noFill/>
                    </a:lnT>
                    <a:lnB>
                      <a:noFill/>
                    </a:lnB>
                    <a:noFill/>
                  </a:tcPr>
                </a:tc>
                <a:tc>
                  <a:txBody>
                    <a:bodyPr/>
                    <a:lstStyle/>
                    <a:p>
                      <a:r>
                        <a:rPr lang="es-EC" sz="1700"/>
                        <a:t>Cercano, empático, humano</a:t>
                      </a:r>
                    </a:p>
                  </a:txBody>
                  <a:tcPr marL="92635" marR="92635" marT="42107" marB="42107" anchor="ctr">
                    <a:lnL>
                      <a:noFill/>
                    </a:lnL>
                    <a:lnR>
                      <a:noFill/>
                    </a:lnR>
                    <a:lnT>
                      <a:noFill/>
                    </a:lnT>
                    <a:lnB>
                      <a:noFill/>
                    </a:lnB>
                    <a:noFill/>
                  </a:tcPr>
                </a:tc>
                <a:tc>
                  <a:txBody>
                    <a:bodyPr/>
                    <a:lstStyle/>
                    <a:p>
                      <a:r>
                        <a:rPr lang="es-ES" sz="1700" i="1"/>
                        <a:t>Puedes pertenecer a cualquier lugar del mundo.</a:t>
                      </a:r>
                      <a:endParaRPr lang="es-ES" sz="1700"/>
                    </a:p>
                  </a:txBody>
                  <a:tcPr marL="92635" marR="92635" marT="42107" marB="42107" anchor="ctr">
                    <a:lnL>
                      <a:noFill/>
                    </a:lnL>
                    <a:lnR>
                      <a:noFill/>
                    </a:lnR>
                    <a:lnT>
                      <a:noFill/>
                    </a:lnT>
                    <a:lnB>
                      <a:noFill/>
                    </a:lnB>
                    <a:noFill/>
                  </a:tcPr>
                </a:tc>
                <a:tc>
                  <a:txBody>
                    <a:bodyPr/>
                    <a:lstStyle/>
                    <a:p>
                      <a:r>
                        <a:rPr lang="es-ES" sz="1700"/>
                        <a:t>Experiencias de anfitriones y viajeros que se conectan entre culturas.</a:t>
                      </a:r>
                    </a:p>
                  </a:txBody>
                  <a:tcPr marL="92635" marR="92635" marT="42107" marB="42107" anchor="ctr">
                    <a:lnL>
                      <a:noFill/>
                    </a:lnL>
                    <a:lnR>
                      <a:noFill/>
                    </a:lnR>
                    <a:lnT>
                      <a:noFill/>
                    </a:lnT>
                    <a:lnB>
                      <a:noFill/>
                    </a:lnB>
                    <a:noFill/>
                  </a:tcPr>
                </a:tc>
                <a:tc>
                  <a:txBody>
                    <a:bodyPr/>
                    <a:lstStyle/>
                    <a:p>
                      <a:r>
                        <a:rPr lang="es-EC" sz="1700" i="1"/>
                        <a:t>Airbnb</a:t>
                      </a:r>
                      <a:endParaRPr lang="es-EC" sz="1700"/>
                    </a:p>
                  </a:txBody>
                  <a:tcPr marL="92635" marR="92635" marT="42107" marB="42107" anchor="ctr">
                    <a:lnL>
                      <a:noFill/>
                    </a:lnL>
                    <a:lnR>
                      <a:noFill/>
                    </a:lnR>
                    <a:lnT>
                      <a:noFill/>
                    </a:lnT>
                    <a:lnB>
                      <a:noFill/>
                    </a:lnB>
                    <a:noFill/>
                  </a:tcPr>
                </a:tc>
                <a:tc>
                  <a:txBody>
                    <a:bodyPr/>
                    <a:lstStyle/>
                    <a:p>
                      <a:r>
                        <a:rPr lang="es-EC" sz="1700" i="1"/>
                        <a:t>Belong Anywhere</a:t>
                      </a:r>
                      <a:endParaRPr lang="es-EC" sz="1700"/>
                    </a:p>
                  </a:txBody>
                  <a:tcPr marL="92635" marR="92635" marT="42107" marB="42107" anchor="ctr">
                    <a:lnL>
                      <a:noFill/>
                    </a:lnL>
                    <a:lnR>
                      <a:noFill/>
                    </a:lnR>
                    <a:lnT>
                      <a:noFill/>
                    </a:lnT>
                    <a:lnB>
                      <a:noFill/>
                    </a:lnB>
                    <a:noFill/>
                  </a:tcPr>
                </a:tc>
                <a:extLst>
                  <a:ext uri="{0D108BD9-81ED-4DB2-BD59-A6C34878D82A}">
                    <a16:rowId xmlns:a16="http://schemas.microsoft.com/office/drawing/2014/main" val="1438297729"/>
                  </a:ext>
                </a:extLst>
              </a:tr>
              <a:tr h="1513165">
                <a:tc>
                  <a:txBody>
                    <a:bodyPr/>
                    <a:lstStyle/>
                    <a:p>
                      <a:r>
                        <a:rPr lang="es-EC" sz="1700" b="1"/>
                        <a:t>Spotify</a:t>
                      </a:r>
                      <a:endParaRPr lang="es-EC" sz="1700"/>
                    </a:p>
                  </a:txBody>
                  <a:tcPr marL="92635" marR="92635" marT="42107" marB="42107" anchor="ctr">
                    <a:lnL>
                      <a:noFill/>
                    </a:lnL>
                    <a:lnR>
                      <a:noFill/>
                    </a:lnR>
                    <a:lnT>
                      <a:noFill/>
                    </a:lnT>
                    <a:lnB>
                      <a:noFill/>
                    </a:lnB>
                    <a:noFill/>
                  </a:tcPr>
                </a:tc>
                <a:tc>
                  <a:txBody>
                    <a:bodyPr/>
                    <a:lstStyle/>
                    <a:p>
                      <a:r>
                        <a:rPr lang="es-EC" sz="1700"/>
                        <a:t>Joven, irónico, culturalmente actual</a:t>
                      </a:r>
                    </a:p>
                  </a:txBody>
                  <a:tcPr marL="92635" marR="92635" marT="42107" marB="42107" anchor="ctr">
                    <a:lnL>
                      <a:noFill/>
                    </a:lnL>
                    <a:lnR>
                      <a:noFill/>
                    </a:lnR>
                    <a:lnT>
                      <a:noFill/>
                    </a:lnT>
                    <a:lnB>
                      <a:noFill/>
                    </a:lnB>
                    <a:noFill/>
                  </a:tcPr>
                </a:tc>
                <a:tc>
                  <a:txBody>
                    <a:bodyPr/>
                    <a:lstStyle/>
                    <a:p>
                      <a:r>
                        <a:rPr lang="es-ES" sz="1700" i="1"/>
                        <a:t>La música refleja y acompaña tu vida mejor que nadie.</a:t>
                      </a:r>
                      <a:endParaRPr lang="es-ES" sz="1700"/>
                    </a:p>
                  </a:txBody>
                  <a:tcPr marL="92635" marR="92635" marT="42107" marB="42107" anchor="ctr">
                    <a:lnL>
                      <a:noFill/>
                    </a:lnL>
                    <a:lnR>
                      <a:noFill/>
                    </a:lnR>
                    <a:lnT>
                      <a:noFill/>
                    </a:lnT>
                    <a:lnB>
                      <a:noFill/>
                    </a:lnB>
                    <a:noFill/>
                  </a:tcPr>
                </a:tc>
                <a:tc>
                  <a:txBody>
                    <a:bodyPr/>
                    <a:lstStyle/>
                    <a:p>
                      <a:r>
                        <a:rPr lang="es-ES" sz="1700"/>
                        <a:t>Historias personalizadas basadas en hábitos de escucha con humor y datos.</a:t>
                      </a:r>
                    </a:p>
                  </a:txBody>
                  <a:tcPr marL="92635" marR="92635" marT="42107" marB="42107" anchor="ctr">
                    <a:lnL>
                      <a:noFill/>
                    </a:lnL>
                    <a:lnR>
                      <a:noFill/>
                    </a:lnR>
                    <a:lnT>
                      <a:noFill/>
                    </a:lnT>
                    <a:lnB>
                      <a:noFill/>
                    </a:lnB>
                    <a:noFill/>
                  </a:tcPr>
                </a:tc>
                <a:tc>
                  <a:txBody>
                    <a:bodyPr/>
                    <a:lstStyle/>
                    <a:p>
                      <a:r>
                        <a:rPr lang="es-EC" sz="1700" i="1"/>
                        <a:t>Spotify</a:t>
                      </a:r>
                      <a:endParaRPr lang="es-EC" sz="1700"/>
                    </a:p>
                  </a:txBody>
                  <a:tcPr marL="92635" marR="92635" marT="42107" marB="42107" anchor="ctr">
                    <a:lnL>
                      <a:noFill/>
                    </a:lnL>
                    <a:lnR>
                      <a:noFill/>
                    </a:lnR>
                    <a:lnT>
                      <a:noFill/>
                    </a:lnT>
                    <a:lnB>
                      <a:noFill/>
                    </a:lnB>
                    <a:noFill/>
                  </a:tcPr>
                </a:tc>
                <a:tc>
                  <a:txBody>
                    <a:bodyPr/>
                    <a:lstStyle/>
                    <a:p>
                      <a:r>
                        <a:rPr lang="es-EC" sz="1700" i="1" dirty="0"/>
                        <a:t>Music </a:t>
                      </a:r>
                      <a:r>
                        <a:rPr lang="es-EC" sz="1700" i="1" dirty="0" err="1"/>
                        <a:t>for</a:t>
                      </a:r>
                      <a:r>
                        <a:rPr lang="es-EC" sz="1700" i="1" dirty="0"/>
                        <a:t> </a:t>
                      </a:r>
                      <a:r>
                        <a:rPr lang="es-EC" sz="1700" i="1" dirty="0" err="1"/>
                        <a:t>Everyone</a:t>
                      </a:r>
                      <a:endParaRPr lang="es-EC" sz="1700" dirty="0"/>
                    </a:p>
                  </a:txBody>
                  <a:tcPr marL="92635" marR="92635" marT="42107" marB="42107" anchor="ctr">
                    <a:lnL>
                      <a:noFill/>
                    </a:lnL>
                    <a:lnR>
                      <a:noFill/>
                    </a:lnR>
                    <a:lnT>
                      <a:noFill/>
                    </a:lnT>
                    <a:lnB>
                      <a:noFill/>
                    </a:lnB>
                    <a:noFill/>
                  </a:tcPr>
                </a:tc>
                <a:extLst>
                  <a:ext uri="{0D108BD9-81ED-4DB2-BD59-A6C34878D82A}">
                    <a16:rowId xmlns:a16="http://schemas.microsoft.com/office/drawing/2014/main" val="3662430364"/>
                  </a:ext>
                </a:extLst>
              </a:tr>
            </a:tbl>
          </a:graphicData>
        </a:graphic>
      </p:graphicFrame>
    </p:spTree>
    <p:extLst>
      <p:ext uri="{BB962C8B-B14F-4D97-AF65-F5344CB8AC3E}">
        <p14:creationId xmlns:p14="http://schemas.microsoft.com/office/powerpoint/2010/main" val="2830088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721412"/>
            <a:ext cx="12074843"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Identidad Comportamental: Valores y Cultura</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257B8"/>
                </a:solidFill>
                <a:latin typeface="Roboto Slab" pitchFamily="34" charset="0"/>
                <a:ea typeface="Roboto Slab" pitchFamily="34" charset="-122"/>
                <a:cs typeface="Roboto Slab" pitchFamily="34" charset="-120"/>
              </a:rPr>
              <a:t>Cultura Corporativa</a:t>
            </a:r>
            <a:endParaRPr lang="en-US" sz="2200" dirty="0"/>
          </a:p>
        </p:txBody>
      </p:sp>
      <p:sp>
        <p:nvSpPr>
          <p:cNvPr id="4" name="Text 2"/>
          <p:cNvSpPr/>
          <p:nvPr/>
        </p:nvSpPr>
        <p:spPr>
          <a:xfrm>
            <a:off x="793790" y="457831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Principios y valores que guían la empresa.</a:t>
            </a:r>
            <a:endParaRPr lang="en-US" sz="1750" dirty="0"/>
          </a:p>
        </p:txBody>
      </p:sp>
      <p:sp>
        <p:nvSpPr>
          <p:cNvPr id="5" name="Text 3"/>
          <p:cNvSpPr/>
          <p:nvPr/>
        </p:nvSpPr>
        <p:spPr>
          <a:xfrm>
            <a:off x="5332928" y="3997166"/>
            <a:ext cx="3306485" cy="354330"/>
          </a:xfrm>
          <a:prstGeom prst="rect">
            <a:avLst/>
          </a:prstGeom>
          <a:noFill/>
          <a:ln/>
        </p:spPr>
        <p:txBody>
          <a:bodyPr wrap="none" lIns="0" tIns="0" rIns="0" bIns="0" rtlCol="0" anchor="t"/>
          <a:lstStyle/>
          <a:p>
            <a:pPr marL="0" indent="0" algn="l">
              <a:lnSpc>
                <a:spcPts val="2750"/>
              </a:lnSpc>
              <a:buNone/>
            </a:pPr>
            <a:r>
              <a:rPr lang="en-US" sz="2200" dirty="0">
                <a:solidFill>
                  <a:srgbClr val="3257B8"/>
                </a:solidFill>
                <a:latin typeface="Roboto Slab" pitchFamily="34" charset="0"/>
                <a:ea typeface="Roboto Slab" pitchFamily="34" charset="-122"/>
                <a:cs typeface="Roboto Slab" pitchFamily="34" charset="-120"/>
              </a:rPr>
              <a:t>Comportamiento Interno</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Actitud y ética de los empleados dentro de la organización.</a:t>
            </a:r>
            <a:endParaRPr lang="en-US" sz="1750" dirty="0"/>
          </a:p>
        </p:txBody>
      </p:sp>
      <p:sp>
        <p:nvSpPr>
          <p:cNvPr id="7" name="Text 5"/>
          <p:cNvSpPr/>
          <p:nvPr/>
        </p:nvSpPr>
        <p:spPr>
          <a:xfrm>
            <a:off x="9872067" y="3997166"/>
            <a:ext cx="3096220" cy="354330"/>
          </a:xfrm>
          <a:prstGeom prst="rect">
            <a:avLst/>
          </a:prstGeom>
          <a:noFill/>
          <a:ln/>
        </p:spPr>
        <p:txBody>
          <a:bodyPr wrap="none" lIns="0" tIns="0" rIns="0" bIns="0" rtlCol="0" anchor="t"/>
          <a:lstStyle/>
          <a:p>
            <a:pPr marL="0" indent="0" algn="l">
              <a:lnSpc>
                <a:spcPts val="2750"/>
              </a:lnSpc>
              <a:buNone/>
            </a:pPr>
            <a:r>
              <a:rPr lang="en-US" sz="2200" dirty="0">
                <a:solidFill>
                  <a:srgbClr val="3257B8"/>
                </a:solidFill>
                <a:latin typeface="Roboto Slab" pitchFamily="34" charset="0"/>
                <a:ea typeface="Roboto Slab" pitchFamily="34" charset="-122"/>
                <a:cs typeface="Roboto Slab" pitchFamily="34" charset="-120"/>
              </a:rPr>
              <a:t>Responsabilidad Social</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Compromiso con la comunidad y el medio ambiente.</a:t>
            </a:r>
            <a:endParaRPr lang="en-US" sz="1750" dirty="0"/>
          </a:p>
        </p:txBody>
      </p:sp>
      <p:sp>
        <p:nvSpPr>
          <p:cNvPr id="9" name="Text 1">
            <a:extLst>
              <a:ext uri="{FF2B5EF4-FFF2-40B4-BE49-F238E27FC236}">
                <a16:creationId xmlns:a16="http://schemas.microsoft.com/office/drawing/2014/main" id="{C22AD957-79DC-75C5-B099-B96C8710A714}"/>
              </a:ext>
            </a:extLst>
          </p:cNvPr>
          <p:cNvSpPr/>
          <p:nvPr/>
        </p:nvSpPr>
        <p:spPr>
          <a:xfrm>
            <a:off x="793790" y="5893699"/>
            <a:ext cx="2835235" cy="354330"/>
          </a:xfrm>
          <a:prstGeom prst="rect">
            <a:avLst/>
          </a:prstGeom>
          <a:noFill/>
          <a:ln/>
        </p:spPr>
        <p:txBody>
          <a:bodyPr wrap="none" lIns="0" tIns="0" rIns="0" bIns="0" rtlCol="0" anchor="t"/>
          <a:lstStyle/>
          <a:p>
            <a:pPr marL="0" indent="0" algn="l">
              <a:lnSpc>
                <a:spcPts val="2750"/>
              </a:lnSpc>
              <a:buNone/>
            </a:pPr>
            <a:r>
              <a:rPr lang="en-US" sz="2200" dirty="0" err="1">
                <a:solidFill>
                  <a:srgbClr val="3257B8"/>
                </a:solidFill>
                <a:latin typeface="Roboto Slab" pitchFamily="34" charset="0"/>
                <a:ea typeface="Roboto Slab" pitchFamily="34" charset="-122"/>
                <a:cs typeface="Roboto Slab" pitchFamily="34" charset="-120"/>
              </a:rPr>
              <a:t>Atención</a:t>
            </a:r>
            <a:r>
              <a:rPr lang="en-US" sz="2200" dirty="0">
                <a:solidFill>
                  <a:srgbClr val="3257B8"/>
                </a:solidFill>
                <a:latin typeface="Roboto Slab" pitchFamily="34" charset="0"/>
                <a:ea typeface="Roboto Slab" pitchFamily="34" charset="-122"/>
                <a:cs typeface="Roboto Slab" pitchFamily="34" charset="-120"/>
              </a:rPr>
              <a:t> al </a:t>
            </a:r>
            <a:r>
              <a:rPr lang="en-US" sz="2200" dirty="0" err="1">
                <a:solidFill>
                  <a:srgbClr val="3257B8"/>
                </a:solidFill>
                <a:latin typeface="Roboto Slab" pitchFamily="34" charset="0"/>
                <a:ea typeface="Roboto Slab" pitchFamily="34" charset="-122"/>
                <a:cs typeface="Roboto Slab" pitchFamily="34" charset="-120"/>
              </a:rPr>
              <a:t>Cliente</a:t>
            </a:r>
            <a:r>
              <a:rPr lang="en-US" sz="2200" dirty="0">
                <a:solidFill>
                  <a:srgbClr val="3257B8"/>
                </a:solidFill>
                <a:latin typeface="Roboto Slab" pitchFamily="34" charset="0"/>
                <a:ea typeface="Roboto Slab" pitchFamily="34" charset="-122"/>
                <a:cs typeface="Roboto Slab" pitchFamily="34" charset="-120"/>
              </a:rPr>
              <a:t> </a:t>
            </a:r>
            <a:endParaRPr lang="en-US" sz="2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2824"/>
          </a:xfrm>
          <a:prstGeom prst="rect">
            <a:avLst/>
          </a:prstGeom>
        </p:spPr>
      </p:pic>
      <p:sp>
        <p:nvSpPr>
          <p:cNvPr id="3" name="Text 0"/>
          <p:cNvSpPr/>
          <p:nvPr/>
        </p:nvSpPr>
        <p:spPr>
          <a:xfrm>
            <a:off x="725924" y="3163253"/>
            <a:ext cx="11384875" cy="648057"/>
          </a:xfrm>
          <a:prstGeom prst="rect">
            <a:avLst/>
          </a:prstGeom>
          <a:noFill/>
          <a:ln/>
        </p:spPr>
        <p:txBody>
          <a:bodyPr wrap="none" lIns="0" tIns="0" rIns="0" bIns="0" rtlCol="0" anchor="t"/>
          <a:lstStyle/>
          <a:p>
            <a:pPr marL="0" indent="0" algn="l">
              <a:lnSpc>
                <a:spcPts val="5100"/>
              </a:lnSpc>
              <a:buNone/>
            </a:pPr>
            <a:r>
              <a:rPr lang="en-US" sz="4050" dirty="0">
                <a:solidFill>
                  <a:srgbClr val="3257B8"/>
                </a:solidFill>
                <a:latin typeface="Roboto Slab" pitchFamily="34" charset="0"/>
                <a:ea typeface="Roboto Slab" pitchFamily="34" charset="-122"/>
                <a:cs typeface="Roboto Slab" pitchFamily="34" charset="-120"/>
              </a:rPr>
              <a:t>Identidad Ambiental: Espacios que Comunican</a:t>
            </a:r>
            <a:endParaRPr lang="en-US" sz="4050" dirty="0"/>
          </a:p>
        </p:txBody>
      </p:sp>
      <p:pic>
        <p:nvPicPr>
          <p:cNvPr id="4" name="Image 1" descr="preencoded.png"/>
          <p:cNvPicPr>
            <a:picLocks noChangeAspect="1"/>
          </p:cNvPicPr>
          <p:nvPr/>
        </p:nvPicPr>
        <p:blipFill>
          <a:blip r:embed="rId4"/>
          <a:stretch>
            <a:fillRect/>
          </a:stretch>
        </p:blipFill>
        <p:spPr>
          <a:xfrm>
            <a:off x="725924" y="4158615"/>
            <a:ext cx="518517" cy="518517"/>
          </a:xfrm>
          <a:prstGeom prst="rect">
            <a:avLst/>
          </a:prstGeom>
        </p:spPr>
      </p:pic>
      <p:sp>
        <p:nvSpPr>
          <p:cNvPr id="5" name="Text 1"/>
          <p:cNvSpPr/>
          <p:nvPr/>
        </p:nvSpPr>
        <p:spPr>
          <a:xfrm>
            <a:off x="1451848" y="4245531"/>
            <a:ext cx="2592824" cy="324088"/>
          </a:xfrm>
          <a:prstGeom prst="rect">
            <a:avLst/>
          </a:prstGeom>
          <a:noFill/>
          <a:ln/>
        </p:spPr>
        <p:txBody>
          <a:bodyPr wrap="none" lIns="0" tIns="0" rIns="0" bIns="0" rtlCol="0" anchor="t"/>
          <a:lstStyle/>
          <a:p>
            <a:pPr marL="0" indent="0" algn="l">
              <a:lnSpc>
                <a:spcPts val="2550"/>
              </a:lnSpc>
              <a:buNone/>
            </a:pPr>
            <a:r>
              <a:rPr lang="en-US" sz="2000" dirty="0">
                <a:solidFill>
                  <a:srgbClr val="15213F"/>
                </a:solidFill>
                <a:latin typeface="Roboto Slab" pitchFamily="34" charset="0"/>
                <a:ea typeface="Roboto Slab" pitchFamily="34" charset="-122"/>
                <a:cs typeface="Roboto Slab" pitchFamily="34" charset="-120"/>
              </a:rPr>
              <a:t>Diseño de Espacios</a:t>
            </a:r>
            <a:endParaRPr lang="en-US" sz="2000" dirty="0"/>
          </a:p>
        </p:txBody>
      </p:sp>
      <p:sp>
        <p:nvSpPr>
          <p:cNvPr id="6" name="Text 2"/>
          <p:cNvSpPr/>
          <p:nvPr/>
        </p:nvSpPr>
        <p:spPr>
          <a:xfrm>
            <a:off x="1451848" y="4694039"/>
            <a:ext cx="12452628" cy="331827"/>
          </a:xfrm>
          <a:prstGeom prst="rect">
            <a:avLst/>
          </a:prstGeom>
          <a:noFill/>
          <a:ln/>
        </p:spPr>
        <p:txBody>
          <a:bodyPr wrap="none" lIns="0" tIns="0" rIns="0" bIns="0" rtlCol="0" anchor="t"/>
          <a:lstStyle/>
          <a:p>
            <a:pPr marL="0" indent="0" algn="l">
              <a:lnSpc>
                <a:spcPts val="2600"/>
              </a:lnSpc>
              <a:buNone/>
            </a:pPr>
            <a:r>
              <a:rPr lang="en-US" sz="1600" dirty="0">
                <a:solidFill>
                  <a:srgbClr val="15213F"/>
                </a:solidFill>
                <a:latin typeface="Roboto" pitchFamily="34" charset="0"/>
                <a:ea typeface="Roboto" pitchFamily="34" charset="-122"/>
                <a:cs typeface="Roboto" pitchFamily="34" charset="-120"/>
              </a:rPr>
              <a:t>Oficinas y tiendas que reflejan la marca.</a:t>
            </a:r>
            <a:endParaRPr lang="en-US" sz="1600" dirty="0"/>
          </a:p>
        </p:txBody>
      </p:sp>
      <p:pic>
        <p:nvPicPr>
          <p:cNvPr id="7" name="Image 2" descr="preencoded.png"/>
          <p:cNvPicPr>
            <a:picLocks noChangeAspect="1"/>
          </p:cNvPicPr>
          <p:nvPr/>
        </p:nvPicPr>
        <p:blipFill>
          <a:blip r:embed="rId5"/>
          <a:stretch>
            <a:fillRect/>
          </a:stretch>
        </p:blipFill>
        <p:spPr>
          <a:xfrm>
            <a:off x="725924" y="5476875"/>
            <a:ext cx="518517" cy="518517"/>
          </a:xfrm>
          <a:prstGeom prst="rect">
            <a:avLst/>
          </a:prstGeom>
        </p:spPr>
      </p:pic>
      <p:sp>
        <p:nvSpPr>
          <p:cNvPr id="8" name="Text 3"/>
          <p:cNvSpPr/>
          <p:nvPr/>
        </p:nvSpPr>
        <p:spPr>
          <a:xfrm>
            <a:off x="1451848" y="5563791"/>
            <a:ext cx="2812613" cy="324088"/>
          </a:xfrm>
          <a:prstGeom prst="rect">
            <a:avLst/>
          </a:prstGeom>
          <a:noFill/>
          <a:ln/>
        </p:spPr>
        <p:txBody>
          <a:bodyPr wrap="none" lIns="0" tIns="0" rIns="0" bIns="0" rtlCol="0" anchor="t"/>
          <a:lstStyle/>
          <a:p>
            <a:pPr marL="0" indent="0" algn="l">
              <a:lnSpc>
                <a:spcPts val="2550"/>
              </a:lnSpc>
              <a:buNone/>
            </a:pPr>
            <a:r>
              <a:rPr lang="en-US" sz="2000" dirty="0">
                <a:solidFill>
                  <a:srgbClr val="15213F"/>
                </a:solidFill>
                <a:latin typeface="Roboto Slab" pitchFamily="34" charset="0"/>
                <a:ea typeface="Roboto Slab" pitchFamily="34" charset="-122"/>
                <a:cs typeface="Roboto Slab" pitchFamily="34" charset="-120"/>
              </a:rPr>
              <a:t>Experiencia del Cliente</a:t>
            </a:r>
            <a:endParaRPr lang="en-US" sz="2000" dirty="0"/>
          </a:p>
        </p:txBody>
      </p:sp>
      <p:sp>
        <p:nvSpPr>
          <p:cNvPr id="9" name="Text 4"/>
          <p:cNvSpPr/>
          <p:nvPr/>
        </p:nvSpPr>
        <p:spPr>
          <a:xfrm>
            <a:off x="1451848" y="6012299"/>
            <a:ext cx="12452628" cy="331827"/>
          </a:xfrm>
          <a:prstGeom prst="rect">
            <a:avLst/>
          </a:prstGeom>
          <a:noFill/>
          <a:ln/>
        </p:spPr>
        <p:txBody>
          <a:bodyPr wrap="none" lIns="0" tIns="0" rIns="0" bIns="0" rtlCol="0" anchor="t"/>
          <a:lstStyle/>
          <a:p>
            <a:pPr marL="0" indent="0" algn="l">
              <a:lnSpc>
                <a:spcPts val="2600"/>
              </a:lnSpc>
              <a:buNone/>
            </a:pPr>
            <a:r>
              <a:rPr lang="en-US" sz="1600" dirty="0">
                <a:solidFill>
                  <a:srgbClr val="15213F"/>
                </a:solidFill>
                <a:latin typeface="Roboto" pitchFamily="34" charset="0"/>
                <a:ea typeface="Roboto" pitchFamily="34" charset="-122"/>
                <a:cs typeface="Roboto" pitchFamily="34" charset="-120"/>
              </a:rPr>
              <a:t>Interacción memorable con el entorno físico.</a:t>
            </a:r>
            <a:endParaRPr lang="en-US" sz="1600" dirty="0"/>
          </a:p>
        </p:txBody>
      </p:sp>
      <p:pic>
        <p:nvPicPr>
          <p:cNvPr id="10" name="Image 3" descr="preencoded.png"/>
          <p:cNvPicPr>
            <a:picLocks noChangeAspect="1"/>
          </p:cNvPicPr>
          <p:nvPr/>
        </p:nvPicPr>
        <p:blipFill>
          <a:blip r:embed="rId6"/>
          <a:stretch>
            <a:fillRect/>
          </a:stretch>
        </p:blipFill>
        <p:spPr>
          <a:xfrm>
            <a:off x="725924" y="6795135"/>
            <a:ext cx="518517" cy="518517"/>
          </a:xfrm>
          <a:prstGeom prst="rect">
            <a:avLst/>
          </a:prstGeom>
        </p:spPr>
      </p:pic>
      <p:sp>
        <p:nvSpPr>
          <p:cNvPr id="11" name="Text 5"/>
          <p:cNvSpPr/>
          <p:nvPr/>
        </p:nvSpPr>
        <p:spPr>
          <a:xfrm>
            <a:off x="1451848" y="6882051"/>
            <a:ext cx="2748915" cy="324088"/>
          </a:xfrm>
          <a:prstGeom prst="rect">
            <a:avLst/>
          </a:prstGeom>
          <a:noFill/>
          <a:ln/>
        </p:spPr>
        <p:txBody>
          <a:bodyPr wrap="none" lIns="0" tIns="0" rIns="0" bIns="0" rtlCol="0" anchor="t"/>
          <a:lstStyle/>
          <a:p>
            <a:pPr marL="0" indent="0" algn="l">
              <a:lnSpc>
                <a:spcPts val="2550"/>
              </a:lnSpc>
              <a:buNone/>
            </a:pPr>
            <a:r>
              <a:rPr lang="en-US" sz="2000" dirty="0">
                <a:solidFill>
                  <a:srgbClr val="15213F"/>
                </a:solidFill>
                <a:latin typeface="Roboto Slab" pitchFamily="34" charset="0"/>
                <a:ea typeface="Roboto Slab" pitchFamily="34" charset="-122"/>
                <a:cs typeface="Roboto Slab" pitchFamily="34" charset="-120"/>
              </a:rPr>
              <a:t>Materiales Sostenibles</a:t>
            </a:r>
            <a:endParaRPr lang="en-US" sz="2000" dirty="0"/>
          </a:p>
        </p:txBody>
      </p:sp>
      <p:sp>
        <p:nvSpPr>
          <p:cNvPr id="12" name="Text 6"/>
          <p:cNvSpPr/>
          <p:nvPr/>
        </p:nvSpPr>
        <p:spPr>
          <a:xfrm>
            <a:off x="1451848" y="7330559"/>
            <a:ext cx="12452628" cy="331827"/>
          </a:xfrm>
          <a:prstGeom prst="rect">
            <a:avLst/>
          </a:prstGeom>
          <a:noFill/>
          <a:ln/>
        </p:spPr>
        <p:txBody>
          <a:bodyPr wrap="none" lIns="0" tIns="0" rIns="0" bIns="0" rtlCol="0" anchor="t"/>
          <a:lstStyle/>
          <a:p>
            <a:pPr marL="0" indent="0" algn="l">
              <a:lnSpc>
                <a:spcPts val="2600"/>
              </a:lnSpc>
              <a:buNone/>
            </a:pPr>
            <a:r>
              <a:rPr lang="en-US" sz="1600" dirty="0">
                <a:solidFill>
                  <a:srgbClr val="15213F"/>
                </a:solidFill>
                <a:latin typeface="Roboto" pitchFamily="34" charset="0"/>
                <a:ea typeface="Roboto" pitchFamily="34" charset="-122"/>
                <a:cs typeface="Roboto" pitchFamily="34" charset="-120"/>
              </a:rPr>
              <a:t>Reflejan compromiso con la responsabilidad ambiental.</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76067"/>
            <a:ext cx="9228415"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Identidad Online: Presencia Digital</a:t>
            </a:r>
            <a:endParaRPr lang="en-US" sz="4450" dirty="0"/>
          </a:p>
        </p:txBody>
      </p:sp>
      <p:sp>
        <p:nvSpPr>
          <p:cNvPr id="4" name="Shape 1"/>
          <p:cNvSpPr/>
          <p:nvPr/>
        </p:nvSpPr>
        <p:spPr>
          <a:xfrm>
            <a:off x="793790" y="5505450"/>
            <a:ext cx="4120753" cy="226814"/>
          </a:xfrm>
          <a:prstGeom prst="roundRect">
            <a:avLst>
              <a:gd name="adj" fmla="val 15001"/>
            </a:avLst>
          </a:prstGeom>
          <a:solidFill>
            <a:srgbClr val="E9ECF2"/>
          </a:solidFill>
          <a:ln/>
        </p:spPr>
        <p:txBody>
          <a:bodyPr/>
          <a:lstStyle/>
          <a:p>
            <a:endParaRPr lang="es-EC"/>
          </a:p>
        </p:txBody>
      </p:sp>
      <p:sp>
        <p:nvSpPr>
          <p:cNvPr id="5" name="Text 2"/>
          <p:cNvSpPr/>
          <p:nvPr/>
        </p:nvSpPr>
        <p:spPr>
          <a:xfrm>
            <a:off x="793790" y="60724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Presencia Digital</a:t>
            </a:r>
            <a:endParaRPr lang="en-US" sz="2200" dirty="0"/>
          </a:p>
        </p:txBody>
      </p:sp>
      <p:sp>
        <p:nvSpPr>
          <p:cNvPr id="6" name="Text 3"/>
          <p:cNvSpPr/>
          <p:nvPr/>
        </p:nvSpPr>
        <p:spPr>
          <a:xfrm>
            <a:off x="793790" y="6562844"/>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Página web y redes sociales como caras visibles.</a:t>
            </a:r>
            <a:endParaRPr lang="en-US" sz="1750" dirty="0"/>
          </a:p>
        </p:txBody>
      </p:sp>
      <p:sp>
        <p:nvSpPr>
          <p:cNvPr id="7" name="Shape 4"/>
          <p:cNvSpPr/>
          <p:nvPr/>
        </p:nvSpPr>
        <p:spPr>
          <a:xfrm>
            <a:off x="5254704" y="5165169"/>
            <a:ext cx="4120872" cy="226814"/>
          </a:xfrm>
          <a:prstGeom prst="roundRect">
            <a:avLst>
              <a:gd name="adj" fmla="val 15001"/>
            </a:avLst>
          </a:prstGeom>
          <a:solidFill>
            <a:srgbClr val="E9ECF2"/>
          </a:solidFill>
          <a:ln/>
        </p:spPr>
        <p:txBody>
          <a:bodyPr/>
          <a:lstStyle/>
          <a:p>
            <a:endParaRPr lang="es-EC"/>
          </a:p>
        </p:txBody>
      </p:sp>
      <p:sp>
        <p:nvSpPr>
          <p:cNvPr id="8" name="Text 5"/>
          <p:cNvSpPr/>
          <p:nvPr/>
        </p:nvSpPr>
        <p:spPr>
          <a:xfrm>
            <a:off x="5254704" y="573214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Marketing Digital</a:t>
            </a:r>
            <a:endParaRPr lang="en-US" sz="2200" dirty="0"/>
          </a:p>
        </p:txBody>
      </p:sp>
      <p:sp>
        <p:nvSpPr>
          <p:cNvPr id="9" name="Text 6"/>
          <p:cNvSpPr/>
          <p:nvPr/>
        </p:nvSpPr>
        <p:spPr>
          <a:xfrm>
            <a:off x="5254704" y="6222563"/>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Estrategias para promocionar y posicionar la marca online.</a:t>
            </a:r>
            <a:endParaRPr lang="en-US" sz="1750" dirty="0"/>
          </a:p>
        </p:txBody>
      </p:sp>
      <p:sp>
        <p:nvSpPr>
          <p:cNvPr id="10" name="Shape 7"/>
          <p:cNvSpPr/>
          <p:nvPr/>
        </p:nvSpPr>
        <p:spPr>
          <a:xfrm>
            <a:off x="9715738" y="4825008"/>
            <a:ext cx="4120872" cy="226814"/>
          </a:xfrm>
          <a:prstGeom prst="roundRect">
            <a:avLst>
              <a:gd name="adj" fmla="val 15001"/>
            </a:avLst>
          </a:prstGeom>
          <a:solidFill>
            <a:srgbClr val="E9ECF2"/>
          </a:solidFill>
          <a:ln/>
        </p:spPr>
        <p:txBody>
          <a:bodyPr/>
          <a:lstStyle/>
          <a:p>
            <a:endParaRPr lang="es-EC"/>
          </a:p>
        </p:txBody>
      </p:sp>
      <p:sp>
        <p:nvSpPr>
          <p:cNvPr id="11" name="Text 8"/>
          <p:cNvSpPr/>
          <p:nvPr/>
        </p:nvSpPr>
        <p:spPr>
          <a:xfrm>
            <a:off x="9715738" y="53919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Interacción</a:t>
            </a:r>
            <a:endParaRPr lang="en-US" sz="2200" dirty="0"/>
          </a:p>
        </p:txBody>
      </p:sp>
      <p:sp>
        <p:nvSpPr>
          <p:cNvPr id="12" name="Text 9"/>
          <p:cNvSpPr/>
          <p:nvPr/>
        </p:nvSpPr>
        <p:spPr>
          <a:xfrm>
            <a:off x="9715738" y="5882402"/>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Comunicación constante y directa con clientes en línea.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A385C-E9C8-C192-F78A-079A14522C05}"/>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EA299DFE-A67F-2FED-6058-5E99DDB93DFC}"/>
              </a:ext>
            </a:extLst>
          </p:cNvPr>
          <p:cNvSpPr txBox="1"/>
          <p:nvPr/>
        </p:nvSpPr>
        <p:spPr>
          <a:xfrm>
            <a:off x="3657600" y="3930134"/>
            <a:ext cx="7315200" cy="646331"/>
          </a:xfrm>
          <a:prstGeom prst="rect">
            <a:avLst/>
          </a:prstGeom>
          <a:noFill/>
        </p:spPr>
        <p:txBody>
          <a:bodyPr wrap="square">
            <a:spAutoFit/>
          </a:bodyPr>
          <a:lstStyle/>
          <a:p>
            <a:r>
              <a:rPr lang="es-EC" dirty="0"/>
              <a:t>Diseño de logo </a:t>
            </a:r>
          </a:p>
          <a:p>
            <a:r>
              <a:rPr lang="es-EC" dirty="0"/>
              <a:t>https://www.youtube.com/watch?v=blsrqSEsJAA&amp;t=575s</a:t>
            </a:r>
          </a:p>
        </p:txBody>
      </p:sp>
    </p:spTree>
    <p:extLst>
      <p:ext uri="{BB962C8B-B14F-4D97-AF65-F5344CB8AC3E}">
        <p14:creationId xmlns:p14="http://schemas.microsoft.com/office/powerpoint/2010/main" val="2471524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23458-230C-7640-3AB6-054352D10DB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C4EBE18-1A9A-6173-7B11-114D81728A20}"/>
              </a:ext>
            </a:extLst>
          </p:cNvPr>
          <p:cNvSpPr/>
          <p:nvPr/>
        </p:nvSpPr>
        <p:spPr>
          <a:xfrm>
            <a:off x="2286001" y="332390"/>
            <a:ext cx="11006666" cy="1417558"/>
          </a:xfrm>
          <a:prstGeom prst="rect">
            <a:avLst/>
          </a:prstGeom>
          <a:noFill/>
          <a:ln/>
        </p:spPr>
        <p:txBody>
          <a:bodyPr wrap="square" lIns="0" tIns="0" rIns="0" bIns="0" rtlCol="0" anchor="t"/>
          <a:lstStyle/>
          <a:p>
            <a:pPr marL="0" indent="0" algn="l">
              <a:lnSpc>
                <a:spcPts val="5550"/>
              </a:lnSpc>
              <a:buNone/>
            </a:pPr>
            <a:r>
              <a:rPr lang="en-US" sz="4450" dirty="0" err="1">
                <a:solidFill>
                  <a:srgbClr val="3257B8"/>
                </a:solidFill>
                <a:latin typeface="Roboto Slab" pitchFamily="34" charset="0"/>
                <a:ea typeface="Roboto Slab" pitchFamily="34" charset="-122"/>
                <a:cs typeface="Roboto Slab" pitchFamily="34" charset="-120"/>
              </a:rPr>
              <a:t>Tipografía</a:t>
            </a:r>
            <a:r>
              <a:rPr lang="en-US" sz="4450" dirty="0">
                <a:solidFill>
                  <a:srgbClr val="3257B8"/>
                </a:solidFill>
                <a:latin typeface="Roboto Slab" pitchFamily="34" charset="0"/>
                <a:ea typeface="Roboto Slab" pitchFamily="34" charset="-122"/>
                <a:cs typeface="Roboto Slab" pitchFamily="34" charset="-120"/>
              </a:rPr>
              <a:t> </a:t>
            </a:r>
            <a:r>
              <a:rPr lang="en-US" sz="4450" dirty="0" err="1">
                <a:solidFill>
                  <a:srgbClr val="3257B8"/>
                </a:solidFill>
                <a:latin typeface="Roboto Slab" pitchFamily="34" charset="0"/>
                <a:ea typeface="Roboto Slab" pitchFamily="34" charset="-122"/>
                <a:cs typeface="Roboto Slab" pitchFamily="34" charset="-120"/>
              </a:rPr>
              <a:t>en</a:t>
            </a:r>
            <a:r>
              <a:rPr lang="en-US" sz="4450" dirty="0">
                <a:solidFill>
                  <a:srgbClr val="3257B8"/>
                </a:solidFill>
                <a:latin typeface="Roboto Slab" pitchFamily="34" charset="0"/>
                <a:ea typeface="Roboto Slab" pitchFamily="34" charset="-122"/>
                <a:cs typeface="Roboto Slab" pitchFamily="34" charset="-120"/>
              </a:rPr>
              <a:t> imagen </a:t>
            </a:r>
            <a:r>
              <a:rPr lang="en-US" sz="4450" dirty="0" err="1">
                <a:solidFill>
                  <a:srgbClr val="3257B8"/>
                </a:solidFill>
                <a:latin typeface="Roboto Slab" pitchFamily="34" charset="0"/>
                <a:ea typeface="Roboto Slab" pitchFamily="34" charset="-122"/>
                <a:cs typeface="Roboto Slab" pitchFamily="34" charset="-120"/>
              </a:rPr>
              <a:t>corporativa</a:t>
            </a:r>
            <a:endParaRPr lang="en-US" sz="4450" dirty="0"/>
          </a:p>
        </p:txBody>
      </p:sp>
      <p:sp>
        <p:nvSpPr>
          <p:cNvPr id="17" name="CuadroTexto 16">
            <a:extLst>
              <a:ext uri="{FF2B5EF4-FFF2-40B4-BE49-F238E27FC236}">
                <a16:creationId xmlns:a16="http://schemas.microsoft.com/office/drawing/2014/main" id="{846440B4-E38F-70FE-DF8D-61AF7DC2305B}"/>
              </a:ext>
            </a:extLst>
          </p:cNvPr>
          <p:cNvSpPr txBox="1"/>
          <p:nvPr/>
        </p:nvSpPr>
        <p:spPr>
          <a:xfrm>
            <a:off x="332472" y="1360103"/>
            <a:ext cx="13965455" cy="830997"/>
          </a:xfrm>
          <a:prstGeom prst="rect">
            <a:avLst/>
          </a:prstGeom>
          <a:noFill/>
        </p:spPr>
        <p:txBody>
          <a:bodyPr wrap="square">
            <a:spAutoFit/>
          </a:bodyPr>
          <a:lstStyle/>
          <a:p>
            <a:endParaRPr lang="es-ES" sz="2400" dirty="0"/>
          </a:p>
          <a:p>
            <a:endParaRPr lang="es-ES" sz="2400" dirty="0"/>
          </a:p>
        </p:txBody>
      </p:sp>
      <p:pic>
        <p:nvPicPr>
          <p:cNvPr id="4" name="Imagen 3">
            <a:extLst>
              <a:ext uri="{FF2B5EF4-FFF2-40B4-BE49-F238E27FC236}">
                <a16:creationId xmlns:a16="http://schemas.microsoft.com/office/drawing/2014/main" id="{4F81BC06-DB88-CEDF-437B-20632CA575C6}"/>
              </a:ext>
            </a:extLst>
          </p:cNvPr>
          <p:cNvPicPr>
            <a:picLocks noChangeAspect="1"/>
          </p:cNvPicPr>
          <p:nvPr/>
        </p:nvPicPr>
        <p:blipFill>
          <a:blip r:embed="rId3"/>
          <a:stretch>
            <a:fillRect/>
          </a:stretch>
        </p:blipFill>
        <p:spPr>
          <a:xfrm>
            <a:off x="703838" y="1360103"/>
            <a:ext cx="13222721" cy="6359765"/>
          </a:xfrm>
          <a:prstGeom prst="rect">
            <a:avLst/>
          </a:prstGeom>
        </p:spPr>
      </p:pic>
    </p:spTree>
    <p:extLst>
      <p:ext uri="{BB962C8B-B14F-4D97-AF65-F5344CB8AC3E}">
        <p14:creationId xmlns:p14="http://schemas.microsoft.com/office/powerpoint/2010/main" val="209634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2659F-FB44-D74B-93D1-74AF9F7B7F0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C79D318-1967-D6A3-5264-CDD292D87226}"/>
              </a:ext>
            </a:extLst>
          </p:cNvPr>
          <p:cNvSpPr/>
          <p:nvPr/>
        </p:nvSpPr>
        <p:spPr>
          <a:xfrm>
            <a:off x="2286001" y="332390"/>
            <a:ext cx="11006666" cy="1417558"/>
          </a:xfrm>
          <a:prstGeom prst="rect">
            <a:avLst/>
          </a:prstGeom>
          <a:noFill/>
          <a:ln/>
        </p:spPr>
        <p:txBody>
          <a:bodyPr wrap="square" lIns="0" tIns="0" rIns="0" bIns="0" rtlCol="0" anchor="t"/>
          <a:lstStyle/>
          <a:p>
            <a:pPr marL="0" indent="0" algn="l">
              <a:lnSpc>
                <a:spcPts val="5550"/>
              </a:lnSpc>
              <a:buNone/>
            </a:pPr>
            <a:r>
              <a:rPr lang="en-US" sz="4450" dirty="0" err="1">
                <a:solidFill>
                  <a:srgbClr val="3257B8"/>
                </a:solidFill>
                <a:latin typeface="Roboto Slab" pitchFamily="34" charset="0"/>
                <a:ea typeface="Roboto Slab" pitchFamily="34" charset="-122"/>
                <a:cs typeface="Roboto Slab" pitchFamily="34" charset="-120"/>
              </a:rPr>
              <a:t>Tipografía</a:t>
            </a:r>
            <a:r>
              <a:rPr lang="en-US" sz="4450" dirty="0">
                <a:solidFill>
                  <a:srgbClr val="3257B8"/>
                </a:solidFill>
                <a:latin typeface="Roboto Slab" pitchFamily="34" charset="0"/>
                <a:ea typeface="Roboto Slab" pitchFamily="34" charset="-122"/>
                <a:cs typeface="Roboto Slab" pitchFamily="34" charset="-120"/>
              </a:rPr>
              <a:t> </a:t>
            </a:r>
            <a:r>
              <a:rPr lang="en-US" sz="4450" dirty="0" err="1">
                <a:solidFill>
                  <a:srgbClr val="3257B8"/>
                </a:solidFill>
                <a:latin typeface="Roboto Slab" pitchFamily="34" charset="0"/>
                <a:ea typeface="Roboto Slab" pitchFamily="34" charset="-122"/>
                <a:cs typeface="Roboto Slab" pitchFamily="34" charset="-120"/>
              </a:rPr>
              <a:t>en</a:t>
            </a:r>
            <a:r>
              <a:rPr lang="en-US" sz="4450" dirty="0">
                <a:solidFill>
                  <a:srgbClr val="3257B8"/>
                </a:solidFill>
                <a:latin typeface="Roboto Slab" pitchFamily="34" charset="0"/>
                <a:ea typeface="Roboto Slab" pitchFamily="34" charset="-122"/>
                <a:cs typeface="Roboto Slab" pitchFamily="34" charset="-120"/>
              </a:rPr>
              <a:t> imagen </a:t>
            </a:r>
            <a:r>
              <a:rPr lang="en-US" sz="4450" dirty="0" err="1">
                <a:solidFill>
                  <a:srgbClr val="3257B8"/>
                </a:solidFill>
                <a:latin typeface="Roboto Slab" pitchFamily="34" charset="0"/>
                <a:ea typeface="Roboto Slab" pitchFamily="34" charset="-122"/>
                <a:cs typeface="Roboto Slab" pitchFamily="34" charset="-120"/>
              </a:rPr>
              <a:t>corporativa</a:t>
            </a:r>
            <a:endParaRPr lang="en-US" sz="4450" dirty="0"/>
          </a:p>
        </p:txBody>
      </p:sp>
      <p:sp>
        <p:nvSpPr>
          <p:cNvPr id="17" name="CuadroTexto 16">
            <a:extLst>
              <a:ext uri="{FF2B5EF4-FFF2-40B4-BE49-F238E27FC236}">
                <a16:creationId xmlns:a16="http://schemas.microsoft.com/office/drawing/2014/main" id="{E088A74E-04C3-1470-DE20-31FDFEE62C5F}"/>
              </a:ext>
            </a:extLst>
          </p:cNvPr>
          <p:cNvSpPr txBox="1"/>
          <p:nvPr/>
        </p:nvSpPr>
        <p:spPr>
          <a:xfrm>
            <a:off x="332472" y="1360103"/>
            <a:ext cx="13965455" cy="830997"/>
          </a:xfrm>
          <a:prstGeom prst="rect">
            <a:avLst/>
          </a:prstGeom>
          <a:noFill/>
        </p:spPr>
        <p:txBody>
          <a:bodyPr wrap="square">
            <a:spAutoFit/>
          </a:bodyPr>
          <a:lstStyle/>
          <a:p>
            <a:endParaRPr lang="es-ES" sz="2400" dirty="0"/>
          </a:p>
          <a:p>
            <a:endParaRPr lang="es-ES" sz="2400" dirty="0"/>
          </a:p>
        </p:txBody>
      </p:sp>
      <p:pic>
        <p:nvPicPr>
          <p:cNvPr id="5" name="Imagen 4">
            <a:extLst>
              <a:ext uri="{FF2B5EF4-FFF2-40B4-BE49-F238E27FC236}">
                <a16:creationId xmlns:a16="http://schemas.microsoft.com/office/drawing/2014/main" id="{338A5CE2-164C-8739-CAA0-B095388479D1}"/>
              </a:ext>
            </a:extLst>
          </p:cNvPr>
          <p:cNvPicPr>
            <a:picLocks noChangeAspect="1"/>
          </p:cNvPicPr>
          <p:nvPr/>
        </p:nvPicPr>
        <p:blipFill>
          <a:blip r:embed="rId3"/>
          <a:stretch>
            <a:fillRect/>
          </a:stretch>
        </p:blipFill>
        <p:spPr>
          <a:xfrm>
            <a:off x="1687010" y="1360103"/>
            <a:ext cx="11006666" cy="6137492"/>
          </a:xfrm>
          <a:prstGeom prst="rect">
            <a:avLst/>
          </a:prstGeom>
        </p:spPr>
      </p:pic>
    </p:spTree>
    <p:extLst>
      <p:ext uri="{BB962C8B-B14F-4D97-AF65-F5344CB8AC3E}">
        <p14:creationId xmlns:p14="http://schemas.microsoft.com/office/powerpoint/2010/main" val="3090153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AA60-8BF8-BA82-98EF-5E4872F46C5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0FE7598-B784-4743-CC24-FAFD4461246E}"/>
              </a:ext>
            </a:extLst>
          </p:cNvPr>
          <p:cNvSpPr/>
          <p:nvPr/>
        </p:nvSpPr>
        <p:spPr>
          <a:xfrm>
            <a:off x="2286001" y="332390"/>
            <a:ext cx="11006666" cy="1417558"/>
          </a:xfrm>
          <a:prstGeom prst="rect">
            <a:avLst/>
          </a:prstGeom>
          <a:noFill/>
          <a:ln/>
        </p:spPr>
        <p:txBody>
          <a:bodyPr wrap="square" lIns="0" tIns="0" rIns="0" bIns="0" rtlCol="0" anchor="t"/>
          <a:lstStyle/>
          <a:p>
            <a:pPr marL="0" indent="0" algn="l">
              <a:lnSpc>
                <a:spcPts val="5550"/>
              </a:lnSpc>
              <a:buNone/>
            </a:pPr>
            <a:r>
              <a:rPr lang="en-US" sz="4450" dirty="0" err="1">
                <a:solidFill>
                  <a:srgbClr val="3257B8"/>
                </a:solidFill>
                <a:latin typeface="Roboto Slab" pitchFamily="34" charset="0"/>
                <a:ea typeface="Roboto Slab" pitchFamily="34" charset="-122"/>
                <a:cs typeface="Roboto Slab" pitchFamily="34" charset="-120"/>
              </a:rPr>
              <a:t>Tipografía</a:t>
            </a:r>
            <a:r>
              <a:rPr lang="en-US" sz="4450" dirty="0">
                <a:solidFill>
                  <a:srgbClr val="3257B8"/>
                </a:solidFill>
                <a:latin typeface="Roboto Slab" pitchFamily="34" charset="0"/>
                <a:ea typeface="Roboto Slab" pitchFamily="34" charset="-122"/>
                <a:cs typeface="Roboto Slab" pitchFamily="34" charset="-120"/>
              </a:rPr>
              <a:t> </a:t>
            </a:r>
            <a:r>
              <a:rPr lang="en-US" sz="4450" dirty="0" err="1">
                <a:solidFill>
                  <a:srgbClr val="3257B8"/>
                </a:solidFill>
                <a:latin typeface="Roboto Slab" pitchFamily="34" charset="0"/>
                <a:ea typeface="Roboto Slab" pitchFamily="34" charset="-122"/>
                <a:cs typeface="Roboto Slab" pitchFamily="34" charset="-120"/>
              </a:rPr>
              <a:t>en</a:t>
            </a:r>
            <a:r>
              <a:rPr lang="en-US" sz="4450" dirty="0">
                <a:solidFill>
                  <a:srgbClr val="3257B8"/>
                </a:solidFill>
                <a:latin typeface="Roboto Slab" pitchFamily="34" charset="0"/>
                <a:ea typeface="Roboto Slab" pitchFamily="34" charset="-122"/>
                <a:cs typeface="Roboto Slab" pitchFamily="34" charset="-120"/>
              </a:rPr>
              <a:t> imagen </a:t>
            </a:r>
            <a:r>
              <a:rPr lang="en-US" sz="4450" dirty="0" err="1">
                <a:solidFill>
                  <a:srgbClr val="3257B8"/>
                </a:solidFill>
                <a:latin typeface="Roboto Slab" pitchFamily="34" charset="0"/>
                <a:ea typeface="Roboto Slab" pitchFamily="34" charset="-122"/>
                <a:cs typeface="Roboto Slab" pitchFamily="34" charset="-120"/>
              </a:rPr>
              <a:t>corporativa</a:t>
            </a:r>
            <a:endParaRPr lang="en-US" sz="4450" dirty="0"/>
          </a:p>
        </p:txBody>
      </p:sp>
      <p:sp>
        <p:nvSpPr>
          <p:cNvPr id="17" name="CuadroTexto 16">
            <a:extLst>
              <a:ext uri="{FF2B5EF4-FFF2-40B4-BE49-F238E27FC236}">
                <a16:creationId xmlns:a16="http://schemas.microsoft.com/office/drawing/2014/main" id="{4EC731F3-7FE6-0F80-013C-8A94344E0CAE}"/>
              </a:ext>
            </a:extLst>
          </p:cNvPr>
          <p:cNvSpPr txBox="1"/>
          <p:nvPr/>
        </p:nvSpPr>
        <p:spPr>
          <a:xfrm>
            <a:off x="332472" y="1360103"/>
            <a:ext cx="13965455" cy="830997"/>
          </a:xfrm>
          <a:prstGeom prst="rect">
            <a:avLst/>
          </a:prstGeom>
          <a:noFill/>
        </p:spPr>
        <p:txBody>
          <a:bodyPr wrap="square">
            <a:spAutoFit/>
          </a:bodyPr>
          <a:lstStyle/>
          <a:p>
            <a:endParaRPr lang="es-ES" sz="2400" dirty="0"/>
          </a:p>
          <a:p>
            <a:endParaRPr lang="es-ES" sz="2400" dirty="0"/>
          </a:p>
        </p:txBody>
      </p:sp>
      <p:pic>
        <p:nvPicPr>
          <p:cNvPr id="4" name="Imagen 3">
            <a:extLst>
              <a:ext uri="{FF2B5EF4-FFF2-40B4-BE49-F238E27FC236}">
                <a16:creationId xmlns:a16="http://schemas.microsoft.com/office/drawing/2014/main" id="{1B44AC02-4242-211B-4103-22F3C881C72E}"/>
              </a:ext>
            </a:extLst>
          </p:cNvPr>
          <p:cNvPicPr>
            <a:picLocks noChangeAspect="1"/>
          </p:cNvPicPr>
          <p:nvPr/>
        </p:nvPicPr>
        <p:blipFill>
          <a:blip r:embed="rId3"/>
          <a:stretch>
            <a:fillRect/>
          </a:stretch>
        </p:blipFill>
        <p:spPr>
          <a:xfrm>
            <a:off x="1337733" y="1221163"/>
            <a:ext cx="12273806" cy="6348037"/>
          </a:xfrm>
          <a:prstGeom prst="rect">
            <a:avLst/>
          </a:prstGeom>
        </p:spPr>
      </p:pic>
    </p:spTree>
    <p:extLst>
      <p:ext uri="{BB962C8B-B14F-4D97-AF65-F5344CB8AC3E}">
        <p14:creationId xmlns:p14="http://schemas.microsoft.com/office/powerpoint/2010/main" val="636008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DEDA2-13F3-1FE8-E0DF-2C3161C7A7F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0796F35-CCA7-538C-206F-6D9B79D50797}"/>
              </a:ext>
            </a:extLst>
          </p:cNvPr>
          <p:cNvSpPr/>
          <p:nvPr/>
        </p:nvSpPr>
        <p:spPr>
          <a:xfrm>
            <a:off x="2286001" y="332390"/>
            <a:ext cx="11006666" cy="1417558"/>
          </a:xfrm>
          <a:prstGeom prst="rect">
            <a:avLst/>
          </a:prstGeom>
          <a:noFill/>
          <a:ln/>
        </p:spPr>
        <p:txBody>
          <a:bodyPr wrap="square" lIns="0" tIns="0" rIns="0" bIns="0" rtlCol="0" anchor="t"/>
          <a:lstStyle/>
          <a:p>
            <a:pPr marL="0" indent="0" algn="l">
              <a:lnSpc>
                <a:spcPts val="5550"/>
              </a:lnSpc>
              <a:buNone/>
            </a:pPr>
            <a:r>
              <a:rPr lang="en-US" sz="4450" dirty="0" err="1">
                <a:solidFill>
                  <a:srgbClr val="3257B8"/>
                </a:solidFill>
                <a:latin typeface="Roboto Slab" pitchFamily="34" charset="0"/>
                <a:ea typeface="Roboto Slab" pitchFamily="34" charset="-122"/>
                <a:cs typeface="Roboto Slab" pitchFamily="34" charset="-120"/>
              </a:rPr>
              <a:t>Tipografía</a:t>
            </a:r>
            <a:r>
              <a:rPr lang="en-US" sz="4450" dirty="0">
                <a:solidFill>
                  <a:srgbClr val="3257B8"/>
                </a:solidFill>
                <a:latin typeface="Roboto Slab" pitchFamily="34" charset="0"/>
                <a:ea typeface="Roboto Slab" pitchFamily="34" charset="-122"/>
                <a:cs typeface="Roboto Slab" pitchFamily="34" charset="-120"/>
              </a:rPr>
              <a:t> </a:t>
            </a:r>
            <a:r>
              <a:rPr lang="en-US" sz="4450" dirty="0" err="1">
                <a:solidFill>
                  <a:srgbClr val="3257B8"/>
                </a:solidFill>
                <a:latin typeface="Roboto Slab" pitchFamily="34" charset="0"/>
                <a:ea typeface="Roboto Slab" pitchFamily="34" charset="-122"/>
                <a:cs typeface="Roboto Slab" pitchFamily="34" charset="-120"/>
              </a:rPr>
              <a:t>en</a:t>
            </a:r>
            <a:r>
              <a:rPr lang="en-US" sz="4450" dirty="0">
                <a:solidFill>
                  <a:srgbClr val="3257B8"/>
                </a:solidFill>
                <a:latin typeface="Roboto Slab" pitchFamily="34" charset="0"/>
                <a:ea typeface="Roboto Slab" pitchFamily="34" charset="-122"/>
                <a:cs typeface="Roboto Slab" pitchFamily="34" charset="-120"/>
              </a:rPr>
              <a:t> imagen </a:t>
            </a:r>
            <a:r>
              <a:rPr lang="en-US" sz="4450" dirty="0" err="1">
                <a:solidFill>
                  <a:srgbClr val="3257B8"/>
                </a:solidFill>
                <a:latin typeface="Roboto Slab" pitchFamily="34" charset="0"/>
                <a:ea typeface="Roboto Slab" pitchFamily="34" charset="-122"/>
                <a:cs typeface="Roboto Slab" pitchFamily="34" charset="-120"/>
              </a:rPr>
              <a:t>corporativa</a:t>
            </a:r>
            <a:endParaRPr lang="en-US" sz="4450" dirty="0"/>
          </a:p>
        </p:txBody>
      </p:sp>
      <p:sp>
        <p:nvSpPr>
          <p:cNvPr id="17" name="CuadroTexto 16">
            <a:extLst>
              <a:ext uri="{FF2B5EF4-FFF2-40B4-BE49-F238E27FC236}">
                <a16:creationId xmlns:a16="http://schemas.microsoft.com/office/drawing/2014/main" id="{3016D5D5-D62F-54A0-4885-7BFBA66E56DE}"/>
              </a:ext>
            </a:extLst>
          </p:cNvPr>
          <p:cNvSpPr txBox="1"/>
          <p:nvPr/>
        </p:nvSpPr>
        <p:spPr>
          <a:xfrm>
            <a:off x="332472" y="1360103"/>
            <a:ext cx="13965455" cy="830997"/>
          </a:xfrm>
          <a:prstGeom prst="rect">
            <a:avLst/>
          </a:prstGeom>
          <a:noFill/>
        </p:spPr>
        <p:txBody>
          <a:bodyPr wrap="square">
            <a:spAutoFit/>
          </a:bodyPr>
          <a:lstStyle/>
          <a:p>
            <a:endParaRPr lang="es-ES" sz="2400" dirty="0"/>
          </a:p>
          <a:p>
            <a:endParaRPr lang="es-ES" sz="2400" dirty="0"/>
          </a:p>
        </p:txBody>
      </p:sp>
      <p:pic>
        <p:nvPicPr>
          <p:cNvPr id="5" name="Imagen 4">
            <a:extLst>
              <a:ext uri="{FF2B5EF4-FFF2-40B4-BE49-F238E27FC236}">
                <a16:creationId xmlns:a16="http://schemas.microsoft.com/office/drawing/2014/main" id="{FBE42A62-3D99-012E-80B7-122C295A9FCF}"/>
              </a:ext>
            </a:extLst>
          </p:cNvPr>
          <p:cNvPicPr>
            <a:picLocks noChangeAspect="1"/>
          </p:cNvPicPr>
          <p:nvPr/>
        </p:nvPicPr>
        <p:blipFill>
          <a:blip r:embed="rId3"/>
          <a:stretch>
            <a:fillRect/>
          </a:stretch>
        </p:blipFill>
        <p:spPr>
          <a:xfrm>
            <a:off x="2844800" y="1230230"/>
            <a:ext cx="9347200" cy="6031374"/>
          </a:xfrm>
          <a:prstGeom prst="rect">
            <a:avLst/>
          </a:prstGeom>
        </p:spPr>
      </p:pic>
    </p:spTree>
    <p:extLst>
      <p:ext uri="{BB962C8B-B14F-4D97-AF65-F5344CB8AC3E}">
        <p14:creationId xmlns:p14="http://schemas.microsoft.com/office/powerpoint/2010/main" val="2996053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F1AE7-8EF6-7A27-6631-706D2442AA3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174B6CC-AEDB-45AD-1B7D-85B541E6B2EE}"/>
              </a:ext>
            </a:extLst>
          </p:cNvPr>
          <p:cNvSpPr/>
          <p:nvPr/>
        </p:nvSpPr>
        <p:spPr>
          <a:xfrm>
            <a:off x="3623734" y="129190"/>
            <a:ext cx="11006666" cy="1417558"/>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Identidad Visual: El Rostro de la Empresa</a:t>
            </a:r>
            <a:endParaRPr lang="en-US" sz="4450" dirty="0"/>
          </a:p>
        </p:txBody>
      </p:sp>
      <p:pic>
        <p:nvPicPr>
          <p:cNvPr id="1026" name="Picture 2">
            <a:extLst>
              <a:ext uri="{FF2B5EF4-FFF2-40B4-BE49-F238E27FC236}">
                <a16:creationId xmlns:a16="http://schemas.microsoft.com/office/drawing/2014/main" id="{E254BFE4-C033-A1F0-E9C9-55F8730B6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5761" y="875401"/>
            <a:ext cx="1162612" cy="1094223"/>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9CC6893A-6F32-F883-AF00-484F2753FD1D}"/>
              </a:ext>
            </a:extLst>
          </p:cNvPr>
          <p:cNvSpPr txBox="1"/>
          <p:nvPr/>
        </p:nvSpPr>
        <p:spPr>
          <a:xfrm>
            <a:off x="332472" y="1360103"/>
            <a:ext cx="13965455" cy="6740307"/>
          </a:xfrm>
          <a:prstGeom prst="rect">
            <a:avLst/>
          </a:prstGeom>
          <a:noFill/>
        </p:spPr>
        <p:txBody>
          <a:bodyPr wrap="square">
            <a:spAutoFit/>
          </a:bodyPr>
          <a:lstStyle/>
          <a:p>
            <a:pPr>
              <a:buNone/>
            </a:pPr>
            <a:r>
              <a:rPr lang="es-ES" sz="2400" b="1" dirty="0"/>
              <a:t>Origen y Significado:</a:t>
            </a:r>
          </a:p>
          <a:p>
            <a:pPr>
              <a:buFont typeface="+mj-lt"/>
              <a:buAutoNum type="arabicPeriod"/>
            </a:pPr>
            <a:r>
              <a:rPr lang="es-ES" sz="2400" b="1" dirty="0"/>
              <a:t>Diseño arquitectónico original</a:t>
            </a:r>
            <a:r>
              <a:rPr lang="es-ES" sz="2400" dirty="0"/>
              <a:t>:</a:t>
            </a:r>
            <a:br>
              <a:rPr lang="es-ES" sz="2400" dirty="0"/>
            </a:br>
            <a:r>
              <a:rPr lang="es-ES" sz="2400" dirty="0"/>
              <a:t>En los años 50, el arquitecto </a:t>
            </a:r>
            <a:r>
              <a:rPr lang="es-ES" sz="2400" b="1" dirty="0"/>
              <a:t>Stanley </a:t>
            </a:r>
            <a:r>
              <a:rPr lang="es-ES" sz="2400" b="1" dirty="0" err="1"/>
              <a:t>Meston</a:t>
            </a:r>
            <a:r>
              <a:rPr lang="es-ES" sz="2400" dirty="0"/>
              <a:t> diseñó un restaurante para McDonald's que incluía dos grandes arcos dorados en los costados del edificio. Vistos desde cierto ángulo, estos arcos formaban una "M", lo que más tarde inspiró el logo actual.</a:t>
            </a:r>
          </a:p>
          <a:p>
            <a:pPr>
              <a:buFont typeface="+mj-lt"/>
              <a:buAutoNum type="arabicPeriod"/>
            </a:pPr>
            <a:r>
              <a:rPr lang="es-ES" sz="2400" b="1" dirty="0"/>
              <a:t>Inicial de la marca</a:t>
            </a:r>
            <a:r>
              <a:rPr lang="es-ES" sz="2400" dirty="0"/>
              <a:t>:</a:t>
            </a:r>
            <a:br>
              <a:rPr lang="es-ES" sz="2400" dirty="0"/>
            </a:br>
            <a:r>
              <a:rPr lang="es-ES" sz="2400" dirty="0"/>
              <a:t>La "M" representa </a:t>
            </a:r>
            <a:r>
              <a:rPr lang="es-ES" sz="2400" b="1" dirty="0"/>
              <a:t>McDonald's</a:t>
            </a:r>
            <a:r>
              <a:rPr lang="es-ES" sz="2400" dirty="0"/>
              <a:t>, haciendo el logotipo simple, reconocible y directamente vinculado al nombre de la empresa.</a:t>
            </a:r>
          </a:p>
          <a:p>
            <a:pPr>
              <a:buFont typeface="+mj-lt"/>
              <a:buAutoNum type="arabicPeriod"/>
            </a:pPr>
            <a:r>
              <a:rPr lang="es-ES" sz="2400" b="1" dirty="0"/>
              <a:t>Simbología subliminal (según algunos expertos)</a:t>
            </a:r>
            <a:r>
              <a:rPr lang="es-ES" sz="2400" dirty="0"/>
              <a:t>:</a:t>
            </a:r>
            <a:br>
              <a:rPr lang="es-ES" sz="2400" dirty="0"/>
            </a:br>
            <a:r>
              <a:rPr lang="es-ES" sz="2400" dirty="0"/>
              <a:t>En estudios de marketing, algunos han interpretado los arcos como un símbolo subconsciente de </a:t>
            </a:r>
            <a:r>
              <a:rPr lang="es-ES" sz="2400" b="1" dirty="0"/>
              <a:t>seguridad y nutrición</a:t>
            </a:r>
            <a:r>
              <a:rPr lang="es-ES" sz="2400" dirty="0"/>
              <a:t>, e incluso se ha dicho que evocan el aspecto de unos </a:t>
            </a:r>
            <a:r>
              <a:rPr lang="es-ES" sz="2400" b="1" dirty="0"/>
              <a:t>senos maternos estilizados</a:t>
            </a:r>
            <a:r>
              <a:rPr lang="es-ES" sz="2400" dirty="0"/>
              <a:t>, apelando a una sensación de confort y satisfacción (según Louis </a:t>
            </a:r>
            <a:r>
              <a:rPr lang="es-ES" sz="2400" dirty="0" err="1"/>
              <a:t>Cheskin</a:t>
            </a:r>
            <a:r>
              <a:rPr lang="es-ES" sz="2400" dirty="0"/>
              <a:t>, un consultor de marketing que asesoró a la empresa en los años 60).</a:t>
            </a:r>
          </a:p>
          <a:p>
            <a:pPr>
              <a:buFont typeface="+mj-lt"/>
              <a:buAutoNum type="arabicPeriod"/>
            </a:pPr>
            <a:r>
              <a:rPr lang="es-ES" sz="2400" b="1" dirty="0"/>
              <a:t>Color y psicología</a:t>
            </a:r>
            <a:r>
              <a:rPr lang="es-ES" sz="2400" dirty="0"/>
              <a:t>:</a:t>
            </a:r>
          </a:p>
          <a:p>
            <a:pPr marL="742950" lvl="1" indent="-285750">
              <a:buFont typeface="+mj-lt"/>
              <a:buAutoNum type="arabicPeriod"/>
            </a:pPr>
            <a:r>
              <a:rPr lang="es-ES" sz="2400" b="1" dirty="0"/>
              <a:t>Dorado/Amarillo</a:t>
            </a:r>
            <a:r>
              <a:rPr lang="es-ES" sz="2400" dirty="0"/>
              <a:t>: Asociado con la felicidad, el hambre y la atención visual.</a:t>
            </a:r>
          </a:p>
          <a:p>
            <a:pPr marL="742950" lvl="1" indent="-285750">
              <a:buFont typeface="+mj-lt"/>
              <a:buAutoNum type="arabicPeriod"/>
            </a:pPr>
            <a:r>
              <a:rPr lang="es-ES" sz="2400" b="1" dirty="0"/>
              <a:t>Rojo (fondo común del logo)</a:t>
            </a:r>
            <a:r>
              <a:rPr lang="es-ES" sz="2400" dirty="0"/>
              <a:t>: Estimula el apetito y la acción.</a:t>
            </a:r>
          </a:p>
          <a:p>
            <a:r>
              <a:rPr lang="es-ES" sz="2400" dirty="0"/>
              <a:t>En resumen, el logo combina un fuerte componente </a:t>
            </a:r>
            <a:r>
              <a:rPr lang="es-ES" sz="2400" b="1" dirty="0"/>
              <a:t>visual, simbólico y emocional</a:t>
            </a:r>
            <a:r>
              <a:rPr lang="es-ES" sz="2400" dirty="0"/>
              <a:t>, lo que lo convierte en uno de los íconos más poderosos del marketing global.</a:t>
            </a:r>
          </a:p>
        </p:txBody>
      </p:sp>
    </p:spTree>
    <p:extLst>
      <p:ext uri="{BB962C8B-B14F-4D97-AF65-F5344CB8AC3E}">
        <p14:creationId xmlns:p14="http://schemas.microsoft.com/office/powerpoint/2010/main" val="336883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89895-C6A5-E5C3-8907-A3B2605B371C}"/>
            </a:ext>
          </a:extLst>
        </p:cNvPr>
        <p:cNvGrpSpPr/>
        <p:nvPr/>
      </p:nvGrpSpPr>
      <p:grpSpPr>
        <a:xfrm>
          <a:off x="0" y="0"/>
          <a:ext cx="0" cy="0"/>
          <a:chOff x="0" y="0"/>
          <a:chExt cx="0" cy="0"/>
        </a:xfrm>
      </p:grpSpPr>
      <p:sp>
        <p:nvSpPr>
          <p:cNvPr id="10" name="AutoShape 8" descr="Starbucks">
            <a:extLst>
              <a:ext uri="{FF2B5EF4-FFF2-40B4-BE49-F238E27FC236}">
                <a16:creationId xmlns:a16="http://schemas.microsoft.com/office/drawing/2014/main" id="{8C1E2BBD-BE94-AFAA-02DD-A130CF6DECF3}"/>
              </a:ext>
            </a:extLst>
          </p:cNvPr>
          <p:cNvSpPr>
            <a:spLocks noChangeAspect="1" noChangeArrowheads="1"/>
          </p:cNvSpPr>
          <p:nvPr/>
        </p:nvSpPr>
        <p:spPr bwMode="auto">
          <a:xfrm>
            <a:off x="1006475" y="2560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1" name="AutoShape 9" descr="McDonald's">
            <a:extLst>
              <a:ext uri="{FF2B5EF4-FFF2-40B4-BE49-F238E27FC236}">
                <a16:creationId xmlns:a16="http://schemas.microsoft.com/office/drawing/2014/main" id="{895BEF31-B8D7-ECCA-300A-61E0D7FEA196}"/>
              </a:ext>
            </a:extLst>
          </p:cNvPr>
          <p:cNvSpPr>
            <a:spLocks noChangeAspect="1" noChangeArrowheads="1"/>
          </p:cNvSpPr>
          <p:nvPr/>
        </p:nvSpPr>
        <p:spPr bwMode="auto">
          <a:xfrm>
            <a:off x="1006475" y="25606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graphicFrame>
        <p:nvGraphicFramePr>
          <p:cNvPr id="12" name="Tabla 11">
            <a:extLst>
              <a:ext uri="{FF2B5EF4-FFF2-40B4-BE49-F238E27FC236}">
                <a16:creationId xmlns:a16="http://schemas.microsoft.com/office/drawing/2014/main" id="{4256A734-C282-7D58-EB66-4E25B1E7CC0A}"/>
              </a:ext>
            </a:extLst>
          </p:cNvPr>
          <p:cNvGraphicFramePr>
            <a:graphicFrameLocks noGrp="1"/>
          </p:cNvGraphicFramePr>
          <p:nvPr/>
        </p:nvGraphicFramePr>
        <p:xfrm>
          <a:off x="1409747" y="2170095"/>
          <a:ext cx="11810905" cy="5262598"/>
        </p:xfrm>
        <a:graphic>
          <a:graphicData uri="http://schemas.openxmlformats.org/drawingml/2006/table">
            <a:tbl>
              <a:tblPr/>
              <a:tblGrid>
                <a:gridCol w="2362181">
                  <a:extLst>
                    <a:ext uri="{9D8B030D-6E8A-4147-A177-3AD203B41FA5}">
                      <a16:colId xmlns:a16="http://schemas.microsoft.com/office/drawing/2014/main" val="3188657375"/>
                    </a:ext>
                  </a:extLst>
                </a:gridCol>
                <a:gridCol w="2362181">
                  <a:extLst>
                    <a:ext uri="{9D8B030D-6E8A-4147-A177-3AD203B41FA5}">
                      <a16:colId xmlns:a16="http://schemas.microsoft.com/office/drawing/2014/main" val="2240795399"/>
                    </a:ext>
                  </a:extLst>
                </a:gridCol>
                <a:gridCol w="2362181">
                  <a:extLst>
                    <a:ext uri="{9D8B030D-6E8A-4147-A177-3AD203B41FA5}">
                      <a16:colId xmlns:a16="http://schemas.microsoft.com/office/drawing/2014/main" val="3092116590"/>
                    </a:ext>
                  </a:extLst>
                </a:gridCol>
                <a:gridCol w="2362181">
                  <a:extLst>
                    <a:ext uri="{9D8B030D-6E8A-4147-A177-3AD203B41FA5}">
                      <a16:colId xmlns:a16="http://schemas.microsoft.com/office/drawing/2014/main" val="142688952"/>
                    </a:ext>
                  </a:extLst>
                </a:gridCol>
                <a:gridCol w="2362181">
                  <a:extLst>
                    <a:ext uri="{9D8B030D-6E8A-4147-A177-3AD203B41FA5}">
                      <a16:colId xmlns:a16="http://schemas.microsoft.com/office/drawing/2014/main" val="3429897172"/>
                    </a:ext>
                  </a:extLst>
                </a:gridCol>
              </a:tblGrid>
              <a:tr h="342380">
                <a:tc>
                  <a:txBody>
                    <a:bodyPr/>
                    <a:lstStyle/>
                    <a:p>
                      <a:r>
                        <a:rPr lang="es-EC" sz="1700" b="1"/>
                        <a:t>Elemento</a:t>
                      </a:r>
                      <a:endParaRPr lang="es-EC" sz="1700"/>
                    </a:p>
                  </a:txBody>
                  <a:tcPr marL="85595" marR="85595" marT="42797" marB="42797" anchor="ctr">
                    <a:lnL>
                      <a:noFill/>
                    </a:lnL>
                    <a:lnR>
                      <a:noFill/>
                    </a:lnR>
                    <a:lnT>
                      <a:noFill/>
                    </a:lnT>
                    <a:lnB>
                      <a:noFill/>
                    </a:lnB>
                    <a:noFill/>
                  </a:tcPr>
                </a:tc>
                <a:tc>
                  <a:txBody>
                    <a:bodyPr/>
                    <a:lstStyle/>
                    <a:p>
                      <a:r>
                        <a:rPr lang="es-EC" sz="1700" b="1"/>
                        <a:t>Nike</a:t>
                      </a:r>
                      <a:endParaRPr lang="es-EC" sz="1700"/>
                    </a:p>
                  </a:txBody>
                  <a:tcPr marL="85595" marR="85595" marT="42797" marB="42797" anchor="ctr">
                    <a:lnL>
                      <a:noFill/>
                    </a:lnL>
                    <a:lnR>
                      <a:noFill/>
                    </a:lnR>
                    <a:lnT>
                      <a:noFill/>
                    </a:lnT>
                    <a:lnB>
                      <a:noFill/>
                    </a:lnB>
                    <a:noFill/>
                  </a:tcPr>
                </a:tc>
                <a:tc>
                  <a:txBody>
                    <a:bodyPr/>
                    <a:lstStyle/>
                    <a:p>
                      <a:r>
                        <a:rPr lang="es-EC" sz="1700" b="1"/>
                        <a:t>Starbucks</a:t>
                      </a:r>
                      <a:endParaRPr lang="es-EC" sz="1700"/>
                    </a:p>
                  </a:txBody>
                  <a:tcPr marL="85595" marR="85595" marT="42797" marB="42797" anchor="ctr">
                    <a:lnL>
                      <a:noFill/>
                    </a:lnL>
                    <a:lnR>
                      <a:noFill/>
                    </a:lnR>
                    <a:lnT>
                      <a:noFill/>
                    </a:lnT>
                    <a:lnB>
                      <a:noFill/>
                    </a:lnB>
                    <a:noFill/>
                  </a:tcPr>
                </a:tc>
                <a:tc>
                  <a:txBody>
                    <a:bodyPr/>
                    <a:lstStyle/>
                    <a:p>
                      <a:r>
                        <a:rPr lang="es-EC" sz="1700" b="1"/>
                        <a:t>McDonald's</a:t>
                      </a:r>
                      <a:endParaRPr lang="es-EC" sz="1700"/>
                    </a:p>
                  </a:txBody>
                  <a:tcPr marL="85595" marR="85595" marT="42797" marB="42797" anchor="ctr">
                    <a:lnL>
                      <a:noFill/>
                    </a:lnL>
                    <a:lnR>
                      <a:noFill/>
                    </a:lnR>
                    <a:lnT>
                      <a:noFill/>
                    </a:lnT>
                    <a:lnB>
                      <a:noFill/>
                    </a:lnB>
                    <a:noFill/>
                  </a:tcPr>
                </a:tc>
                <a:tc>
                  <a:txBody>
                    <a:bodyPr/>
                    <a:lstStyle/>
                    <a:p>
                      <a:r>
                        <a:rPr lang="es-EC" sz="1700" b="1"/>
                        <a:t>Google</a:t>
                      </a:r>
                      <a:endParaRPr lang="es-EC" sz="1700"/>
                    </a:p>
                  </a:txBody>
                  <a:tcPr marL="85595" marR="85595" marT="42797" marB="42797" anchor="ctr">
                    <a:lnL>
                      <a:noFill/>
                    </a:lnL>
                    <a:lnR>
                      <a:noFill/>
                    </a:lnR>
                    <a:lnT>
                      <a:noFill/>
                    </a:lnT>
                    <a:lnB>
                      <a:noFill/>
                    </a:lnB>
                    <a:noFill/>
                  </a:tcPr>
                </a:tc>
                <a:extLst>
                  <a:ext uri="{0D108BD9-81ED-4DB2-BD59-A6C34878D82A}">
                    <a16:rowId xmlns:a16="http://schemas.microsoft.com/office/drawing/2014/main" val="3808543790"/>
                  </a:ext>
                </a:extLst>
              </a:tr>
              <a:tr h="342380">
                <a:tc>
                  <a:txBody>
                    <a:bodyPr/>
                    <a:lstStyle/>
                    <a:p>
                      <a:r>
                        <a:rPr lang="es-EC" sz="1700" b="1"/>
                        <a:t>Logo</a:t>
                      </a:r>
                      <a:endParaRPr lang="es-EC" sz="1700"/>
                    </a:p>
                  </a:txBody>
                  <a:tcPr marL="85595" marR="85595" marT="42797" marB="42797" anchor="ctr">
                    <a:lnL>
                      <a:noFill/>
                    </a:lnL>
                    <a:lnR>
                      <a:noFill/>
                    </a:lnR>
                    <a:lnT>
                      <a:noFill/>
                    </a:lnT>
                    <a:lnB>
                      <a:noFill/>
                    </a:lnB>
                    <a:noFill/>
                  </a:tcPr>
                </a:tc>
                <a:tc>
                  <a:txBody>
                    <a:bodyPr/>
                    <a:lstStyle/>
                    <a:p>
                      <a:endParaRPr lang="es-EC" sz="1700"/>
                    </a:p>
                  </a:txBody>
                  <a:tcPr marL="85595" marR="85595" marT="42797" marB="42797" anchor="ctr">
                    <a:lnL>
                      <a:noFill/>
                    </a:lnL>
                    <a:lnR>
                      <a:noFill/>
                    </a:lnR>
                    <a:lnT>
                      <a:noFill/>
                    </a:lnT>
                    <a:lnB>
                      <a:noFill/>
                    </a:lnB>
                    <a:noFill/>
                  </a:tcPr>
                </a:tc>
                <a:tc>
                  <a:txBody>
                    <a:bodyPr/>
                    <a:lstStyle/>
                    <a:p>
                      <a:endParaRPr lang="es-EC" sz="1700"/>
                    </a:p>
                  </a:txBody>
                  <a:tcPr marL="85595" marR="85595" marT="42797" marB="42797" anchor="ctr">
                    <a:lnL>
                      <a:noFill/>
                    </a:lnL>
                    <a:lnR>
                      <a:noFill/>
                    </a:lnR>
                    <a:lnT>
                      <a:noFill/>
                    </a:lnT>
                    <a:lnB>
                      <a:noFill/>
                    </a:lnB>
                    <a:noFill/>
                  </a:tcPr>
                </a:tc>
                <a:tc>
                  <a:txBody>
                    <a:bodyPr/>
                    <a:lstStyle/>
                    <a:p>
                      <a:endParaRPr lang="es-EC" sz="1700"/>
                    </a:p>
                  </a:txBody>
                  <a:tcPr marL="85595" marR="85595" marT="42797" marB="42797" anchor="ctr">
                    <a:lnL>
                      <a:noFill/>
                    </a:lnL>
                    <a:lnR>
                      <a:noFill/>
                    </a:lnR>
                    <a:lnT>
                      <a:noFill/>
                    </a:lnT>
                    <a:lnB>
                      <a:noFill/>
                    </a:lnB>
                    <a:noFill/>
                  </a:tcPr>
                </a:tc>
                <a:tc>
                  <a:txBody>
                    <a:bodyPr/>
                    <a:lstStyle/>
                    <a:p>
                      <a:endParaRPr lang="es-EC" sz="1700"/>
                    </a:p>
                  </a:txBody>
                  <a:tcPr marL="85595" marR="85595" marT="42797" marB="42797" anchor="ctr">
                    <a:lnL>
                      <a:noFill/>
                    </a:lnL>
                    <a:lnR>
                      <a:noFill/>
                    </a:lnR>
                    <a:lnT>
                      <a:noFill/>
                    </a:lnT>
                    <a:lnB>
                      <a:noFill/>
                    </a:lnB>
                    <a:noFill/>
                  </a:tcPr>
                </a:tc>
                <a:extLst>
                  <a:ext uri="{0D108BD9-81ED-4DB2-BD59-A6C34878D82A}">
                    <a16:rowId xmlns:a16="http://schemas.microsoft.com/office/drawing/2014/main" val="3791137076"/>
                  </a:ext>
                </a:extLst>
              </a:tr>
              <a:tr h="855949">
                <a:tc>
                  <a:txBody>
                    <a:bodyPr/>
                    <a:lstStyle/>
                    <a:p>
                      <a:r>
                        <a:rPr lang="es-EC" sz="1700" b="1"/>
                        <a:t>Colores</a:t>
                      </a:r>
                      <a:endParaRPr lang="es-EC" sz="1700"/>
                    </a:p>
                  </a:txBody>
                  <a:tcPr marL="85595" marR="85595" marT="42797" marB="42797" anchor="ctr">
                    <a:lnL>
                      <a:noFill/>
                    </a:lnL>
                    <a:lnR>
                      <a:noFill/>
                    </a:lnR>
                    <a:lnT>
                      <a:noFill/>
                    </a:lnT>
                    <a:lnB>
                      <a:noFill/>
                    </a:lnB>
                    <a:noFill/>
                  </a:tcPr>
                </a:tc>
                <a:tc>
                  <a:txBody>
                    <a:bodyPr/>
                    <a:lstStyle/>
                    <a:p>
                      <a:r>
                        <a:rPr lang="es-ES" sz="1700"/>
                        <a:t>Negro o blanco; a veces rojo</a:t>
                      </a:r>
                    </a:p>
                  </a:txBody>
                  <a:tcPr marL="85595" marR="85595" marT="42797" marB="42797" anchor="ctr">
                    <a:lnL>
                      <a:noFill/>
                    </a:lnL>
                    <a:lnR>
                      <a:noFill/>
                    </a:lnR>
                    <a:lnT>
                      <a:noFill/>
                    </a:lnT>
                    <a:lnB>
                      <a:noFill/>
                    </a:lnB>
                    <a:noFill/>
                  </a:tcPr>
                </a:tc>
                <a:tc>
                  <a:txBody>
                    <a:bodyPr/>
                    <a:lstStyle/>
                    <a:p>
                      <a:r>
                        <a:rPr lang="es-EC" sz="1700"/>
                        <a:t>Verde y blanco</a:t>
                      </a:r>
                    </a:p>
                  </a:txBody>
                  <a:tcPr marL="85595" marR="85595" marT="42797" marB="42797" anchor="ctr">
                    <a:lnL>
                      <a:noFill/>
                    </a:lnL>
                    <a:lnR>
                      <a:noFill/>
                    </a:lnR>
                    <a:lnT>
                      <a:noFill/>
                    </a:lnT>
                    <a:lnB>
                      <a:noFill/>
                    </a:lnB>
                    <a:noFill/>
                  </a:tcPr>
                </a:tc>
                <a:tc>
                  <a:txBody>
                    <a:bodyPr/>
                    <a:lstStyle/>
                    <a:p>
                      <a:r>
                        <a:rPr lang="es-EC" sz="1700"/>
                        <a:t>Amarillo y rojo</a:t>
                      </a:r>
                    </a:p>
                  </a:txBody>
                  <a:tcPr marL="85595" marR="85595" marT="42797" marB="42797" anchor="ctr">
                    <a:lnL>
                      <a:noFill/>
                    </a:lnL>
                    <a:lnR>
                      <a:noFill/>
                    </a:lnR>
                    <a:lnT>
                      <a:noFill/>
                    </a:lnT>
                    <a:lnB>
                      <a:noFill/>
                    </a:lnB>
                    <a:noFill/>
                  </a:tcPr>
                </a:tc>
                <a:tc>
                  <a:txBody>
                    <a:bodyPr/>
                    <a:lstStyle/>
                    <a:p>
                      <a:r>
                        <a:rPr lang="es-ES" sz="1700"/>
                        <a:t>Azul, rojo, amarillo, verde (colores primarios + secundario)</a:t>
                      </a:r>
                    </a:p>
                  </a:txBody>
                  <a:tcPr marL="85595" marR="85595" marT="42797" marB="42797" anchor="ctr">
                    <a:lnL>
                      <a:noFill/>
                    </a:lnL>
                    <a:lnR>
                      <a:noFill/>
                    </a:lnR>
                    <a:lnT>
                      <a:noFill/>
                    </a:lnT>
                    <a:lnB>
                      <a:noFill/>
                    </a:lnB>
                    <a:noFill/>
                  </a:tcPr>
                </a:tc>
                <a:extLst>
                  <a:ext uri="{0D108BD9-81ED-4DB2-BD59-A6C34878D82A}">
                    <a16:rowId xmlns:a16="http://schemas.microsoft.com/office/drawing/2014/main" val="3024472019"/>
                  </a:ext>
                </a:extLst>
              </a:tr>
              <a:tr h="1112733">
                <a:tc>
                  <a:txBody>
                    <a:bodyPr/>
                    <a:lstStyle/>
                    <a:p>
                      <a:r>
                        <a:rPr lang="es-EC" sz="1700" b="1"/>
                        <a:t>Tipografía</a:t>
                      </a:r>
                      <a:endParaRPr lang="es-EC" sz="1700"/>
                    </a:p>
                  </a:txBody>
                  <a:tcPr marL="85595" marR="85595" marT="42797" marB="42797" anchor="ctr">
                    <a:lnL>
                      <a:noFill/>
                    </a:lnL>
                    <a:lnR>
                      <a:noFill/>
                    </a:lnR>
                    <a:lnT>
                      <a:noFill/>
                    </a:lnT>
                    <a:lnB>
                      <a:noFill/>
                    </a:lnB>
                    <a:noFill/>
                  </a:tcPr>
                </a:tc>
                <a:tc>
                  <a:txBody>
                    <a:bodyPr/>
                    <a:lstStyle/>
                    <a:p>
                      <a:r>
                        <a:rPr lang="es-EC" sz="1700"/>
                        <a:t>Sans serif moderna, mayúsculas</a:t>
                      </a:r>
                    </a:p>
                  </a:txBody>
                  <a:tcPr marL="85595" marR="85595" marT="42797" marB="42797" anchor="ctr">
                    <a:lnL>
                      <a:noFill/>
                    </a:lnL>
                    <a:lnR>
                      <a:noFill/>
                    </a:lnR>
                    <a:lnT>
                      <a:noFill/>
                    </a:lnT>
                    <a:lnB>
                      <a:noFill/>
                    </a:lnB>
                    <a:noFill/>
                  </a:tcPr>
                </a:tc>
                <a:tc>
                  <a:txBody>
                    <a:bodyPr/>
                    <a:lstStyle/>
                    <a:p>
                      <a:r>
                        <a:rPr lang="es-EC" sz="1700"/>
                        <a:t>Sans serif (eliminado del logo actual)</a:t>
                      </a:r>
                    </a:p>
                  </a:txBody>
                  <a:tcPr marL="85595" marR="85595" marT="42797" marB="42797" anchor="ctr">
                    <a:lnL>
                      <a:noFill/>
                    </a:lnL>
                    <a:lnR>
                      <a:noFill/>
                    </a:lnR>
                    <a:lnT>
                      <a:noFill/>
                    </a:lnT>
                    <a:lnB>
                      <a:noFill/>
                    </a:lnB>
                    <a:noFill/>
                  </a:tcPr>
                </a:tc>
                <a:tc>
                  <a:txBody>
                    <a:bodyPr/>
                    <a:lstStyle/>
                    <a:p>
                      <a:r>
                        <a:rPr lang="es-ES" sz="1700"/>
                        <a:t>Sans serif simple y redondeada</a:t>
                      </a:r>
                    </a:p>
                  </a:txBody>
                  <a:tcPr marL="85595" marR="85595" marT="42797" marB="42797" anchor="ctr">
                    <a:lnL>
                      <a:noFill/>
                    </a:lnL>
                    <a:lnR>
                      <a:noFill/>
                    </a:lnR>
                    <a:lnT>
                      <a:noFill/>
                    </a:lnT>
                    <a:lnB>
                      <a:noFill/>
                    </a:lnB>
                    <a:noFill/>
                  </a:tcPr>
                </a:tc>
                <a:tc>
                  <a:txBody>
                    <a:bodyPr/>
                    <a:lstStyle/>
                    <a:p>
                      <a:r>
                        <a:rPr lang="es-ES" sz="1700"/>
                        <a:t>Tipografía sans serif personalizada (Product Sans), moderna y amigable</a:t>
                      </a:r>
                    </a:p>
                  </a:txBody>
                  <a:tcPr marL="85595" marR="85595" marT="42797" marB="42797" anchor="ctr">
                    <a:lnL>
                      <a:noFill/>
                    </a:lnL>
                    <a:lnR>
                      <a:noFill/>
                    </a:lnR>
                    <a:lnT>
                      <a:noFill/>
                    </a:lnT>
                    <a:lnB>
                      <a:noFill/>
                    </a:lnB>
                    <a:noFill/>
                  </a:tcPr>
                </a:tc>
                <a:extLst>
                  <a:ext uri="{0D108BD9-81ED-4DB2-BD59-A6C34878D82A}">
                    <a16:rowId xmlns:a16="http://schemas.microsoft.com/office/drawing/2014/main" val="657120073"/>
                  </a:ext>
                </a:extLst>
              </a:tr>
              <a:tr h="855949">
                <a:tc>
                  <a:txBody>
                    <a:bodyPr/>
                    <a:lstStyle/>
                    <a:p>
                      <a:r>
                        <a:rPr lang="es-EC" sz="1700" b="1"/>
                        <a:t>Símbolos</a:t>
                      </a:r>
                      <a:endParaRPr lang="es-EC" sz="1700"/>
                    </a:p>
                  </a:txBody>
                  <a:tcPr marL="85595" marR="85595" marT="42797" marB="42797" anchor="ctr">
                    <a:lnL>
                      <a:noFill/>
                    </a:lnL>
                    <a:lnR>
                      <a:noFill/>
                    </a:lnR>
                    <a:lnT>
                      <a:noFill/>
                    </a:lnT>
                    <a:lnB>
                      <a:noFill/>
                    </a:lnB>
                    <a:noFill/>
                  </a:tcPr>
                </a:tc>
                <a:tc>
                  <a:txBody>
                    <a:bodyPr/>
                    <a:lstStyle/>
                    <a:p>
                      <a:r>
                        <a:rPr lang="es-ES" sz="1700"/>
                        <a:t>“Swoosh” (ala de Niké); dinamismo y velocidad</a:t>
                      </a:r>
                    </a:p>
                  </a:txBody>
                  <a:tcPr marL="85595" marR="85595" marT="42797" marB="42797" anchor="ctr">
                    <a:lnL>
                      <a:noFill/>
                    </a:lnL>
                    <a:lnR>
                      <a:noFill/>
                    </a:lnR>
                    <a:lnT>
                      <a:noFill/>
                    </a:lnT>
                    <a:lnB>
                      <a:noFill/>
                    </a:lnB>
                    <a:noFill/>
                  </a:tcPr>
                </a:tc>
                <a:tc>
                  <a:txBody>
                    <a:bodyPr/>
                    <a:lstStyle/>
                    <a:p>
                      <a:r>
                        <a:rPr lang="es-ES" sz="1700"/>
                        <a:t>Sirena bicéfala; mito, atracción, mar</a:t>
                      </a:r>
                    </a:p>
                  </a:txBody>
                  <a:tcPr marL="85595" marR="85595" marT="42797" marB="42797" anchor="ctr">
                    <a:lnL>
                      <a:noFill/>
                    </a:lnL>
                    <a:lnR>
                      <a:noFill/>
                    </a:lnR>
                    <a:lnT>
                      <a:noFill/>
                    </a:lnT>
                    <a:lnB>
                      <a:noFill/>
                    </a:lnB>
                    <a:noFill/>
                  </a:tcPr>
                </a:tc>
                <a:tc>
                  <a:txBody>
                    <a:bodyPr/>
                    <a:lstStyle/>
                    <a:p>
                      <a:r>
                        <a:rPr lang="es-EC" sz="1700"/>
                        <a:t>Arcos dorados ("M"); comida rápida, accesible</a:t>
                      </a:r>
                    </a:p>
                  </a:txBody>
                  <a:tcPr marL="85595" marR="85595" marT="42797" marB="42797" anchor="ctr">
                    <a:lnL>
                      <a:noFill/>
                    </a:lnL>
                    <a:lnR>
                      <a:noFill/>
                    </a:lnR>
                    <a:lnT>
                      <a:noFill/>
                    </a:lnT>
                    <a:lnB>
                      <a:noFill/>
                    </a:lnB>
                    <a:noFill/>
                  </a:tcPr>
                </a:tc>
                <a:tc>
                  <a:txBody>
                    <a:bodyPr/>
                    <a:lstStyle/>
                    <a:p>
                      <a:r>
                        <a:rPr lang="es-ES" sz="1700"/>
                        <a:t>No tiene símbolo icónico adicional; se basa en el logotipo tipográfico</a:t>
                      </a:r>
                    </a:p>
                  </a:txBody>
                  <a:tcPr marL="85595" marR="85595" marT="42797" marB="42797" anchor="ctr">
                    <a:lnL>
                      <a:noFill/>
                    </a:lnL>
                    <a:lnR>
                      <a:noFill/>
                    </a:lnR>
                    <a:lnT>
                      <a:noFill/>
                    </a:lnT>
                    <a:lnB>
                      <a:noFill/>
                    </a:lnB>
                    <a:noFill/>
                  </a:tcPr>
                </a:tc>
                <a:extLst>
                  <a:ext uri="{0D108BD9-81ED-4DB2-BD59-A6C34878D82A}">
                    <a16:rowId xmlns:a16="http://schemas.microsoft.com/office/drawing/2014/main" val="4191814182"/>
                  </a:ext>
                </a:extLst>
              </a:tr>
              <a:tr h="855949">
                <a:tc>
                  <a:txBody>
                    <a:bodyPr/>
                    <a:lstStyle/>
                    <a:p>
                      <a:r>
                        <a:rPr lang="es-EC" sz="1700" b="1"/>
                        <a:t>Simplicidad / Complejidad</a:t>
                      </a:r>
                      <a:endParaRPr lang="es-EC" sz="1700"/>
                    </a:p>
                  </a:txBody>
                  <a:tcPr marL="85595" marR="85595" marT="42797" marB="42797" anchor="ctr">
                    <a:lnL>
                      <a:noFill/>
                    </a:lnL>
                    <a:lnR>
                      <a:noFill/>
                    </a:lnR>
                    <a:lnT>
                      <a:noFill/>
                    </a:lnT>
                    <a:lnB>
                      <a:noFill/>
                    </a:lnB>
                    <a:noFill/>
                  </a:tcPr>
                </a:tc>
                <a:tc>
                  <a:txBody>
                    <a:bodyPr/>
                    <a:lstStyle/>
                    <a:p>
                      <a:r>
                        <a:rPr lang="es-EC" sz="1700"/>
                        <a:t>Muy simple y reconocible</a:t>
                      </a:r>
                    </a:p>
                  </a:txBody>
                  <a:tcPr marL="85595" marR="85595" marT="42797" marB="42797" anchor="ctr">
                    <a:lnL>
                      <a:noFill/>
                    </a:lnL>
                    <a:lnR>
                      <a:noFill/>
                    </a:lnR>
                    <a:lnT>
                      <a:noFill/>
                    </a:lnT>
                    <a:lnB>
                      <a:noFill/>
                    </a:lnB>
                    <a:noFill/>
                  </a:tcPr>
                </a:tc>
                <a:tc>
                  <a:txBody>
                    <a:bodyPr/>
                    <a:lstStyle/>
                    <a:p>
                      <a:r>
                        <a:rPr lang="es-EC" sz="1700"/>
                        <a:t>Moderadamente complejo; estilizado</a:t>
                      </a:r>
                    </a:p>
                  </a:txBody>
                  <a:tcPr marL="85595" marR="85595" marT="42797" marB="42797" anchor="ctr">
                    <a:lnL>
                      <a:noFill/>
                    </a:lnL>
                    <a:lnR>
                      <a:noFill/>
                    </a:lnR>
                    <a:lnT>
                      <a:noFill/>
                    </a:lnT>
                    <a:lnB>
                      <a:noFill/>
                    </a:lnB>
                    <a:noFill/>
                  </a:tcPr>
                </a:tc>
                <a:tc>
                  <a:txBody>
                    <a:bodyPr/>
                    <a:lstStyle/>
                    <a:p>
                      <a:r>
                        <a:rPr lang="es-ES" sz="1700"/>
                        <a:t>Muy simple; forma básica y universal</a:t>
                      </a:r>
                    </a:p>
                  </a:txBody>
                  <a:tcPr marL="85595" marR="85595" marT="42797" marB="42797" anchor="ctr">
                    <a:lnL>
                      <a:noFill/>
                    </a:lnL>
                    <a:lnR>
                      <a:noFill/>
                    </a:lnR>
                    <a:lnT>
                      <a:noFill/>
                    </a:lnT>
                    <a:lnB>
                      <a:noFill/>
                    </a:lnB>
                    <a:noFill/>
                  </a:tcPr>
                </a:tc>
                <a:tc>
                  <a:txBody>
                    <a:bodyPr/>
                    <a:lstStyle/>
                    <a:p>
                      <a:r>
                        <a:rPr lang="es-ES" sz="1700"/>
                        <a:t>Muy simple; destaca por el color y claridad tipográfica</a:t>
                      </a:r>
                    </a:p>
                  </a:txBody>
                  <a:tcPr marL="85595" marR="85595" marT="42797" marB="42797" anchor="ctr">
                    <a:lnL>
                      <a:noFill/>
                    </a:lnL>
                    <a:lnR>
                      <a:noFill/>
                    </a:lnR>
                    <a:lnT>
                      <a:noFill/>
                    </a:lnT>
                    <a:lnB>
                      <a:noFill/>
                    </a:lnB>
                    <a:noFill/>
                  </a:tcPr>
                </a:tc>
                <a:extLst>
                  <a:ext uri="{0D108BD9-81ED-4DB2-BD59-A6C34878D82A}">
                    <a16:rowId xmlns:a16="http://schemas.microsoft.com/office/drawing/2014/main" val="854942562"/>
                  </a:ext>
                </a:extLst>
              </a:tr>
              <a:tr h="855949">
                <a:tc>
                  <a:txBody>
                    <a:bodyPr/>
                    <a:lstStyle/>
                    <a:p>
                      <a:r>
                        <a:rPr lang="es-ES" sz="1700" b="1"/>
                        <a:t>Coherencia con Identidad y Valores</a:t>
                      </a:r>
                      <a:endParaRPr lang="es-ES" sz="1700"/>
                    </a:p>
                  </a:txBody>
                  <a:tcPr marL="85595" marR="85595" marT="42797" marB="42797" anchor="ctr">
                    <a:lnL>
                      <a:noFill/>
                    </a:lnL>
                    <a:lnR>
                      <a:noFill/>
                    </a:lnR>
                    <a:lnT>
                      <a:noFill/>
                    </a:lnT>
                    <a:lnB>
                      <a:noFill/>
                    </a:lnB>
                    <a:noFill/>
                  </a:tcPr>
                </a:tc>
                <a:tc>
                  <a:txBody>
                    <a:bodyPr/>
                    <a:lstStyle/>
                    <a:p>
                      <a:r>
                        <a:rPr lang="es-EC" sz="1700"/>
                        <a:t>Movimiento, superación, deporte</a:t>
                      </a:r>
                    </a:p>
                  </a:txBody>
                  <a:tcPr marL="85595" marR="85595" marT="42797" marB="42797" anchor="ctr">
                    <a:lnL>
                      <a:noFill/>
                    </a:lnL>
                    <a:lnR>
                      <a:noFill/>
                    </a:lnR>
                    <a:lnT>
                      <a:noFill/>
                    </a:lnT>
                    <a:lnB>
                      <a:noFill/>
                    </a:lnB>
                    <a:noFill/>
                  </a:tcPr>
                </a:tc>
                <a:tc>
                  <a:txBody>
                    <a:bodyPr/>
                    <a:lstStyle/>
                    <a:p>
                      <a:r>
                        <a:rPr lang="es-EC" sz="1700"/>
                        <a:t>Tradición, conexión global, sostenibilidad</a:t>
                      </a:r>
                    </a:p>
                  </a:txBody>
                  <a:tcPr marL="85595" marR="85595" marT="42797" marB="42797" anchor="ctr">
                    <a:lnL>
                      <a:noFill/>
                    </a:lnL>
                    <a:lnR>
                      <a:noFill/>
                    </a:lnR>
                    <a:lnT>
                      <a:noFill/>
                    </a:lnT>
                    <a:lnB>
                      <a:noFill/>
                    </a:lnB>
                    <a:noFill/>
                  </a:tcPr>
                </a:tc>
                <a:tc>
                  <a:txBody>
                    <a:bodyPr/>
                    <a:lstStyle/>
                    <a:p>
                      <a:r>
                        <a:rPr lang="es-EC" sz="1700"/>
                        <a:t>Comida rápida, alegría, familiaridad</a:t>
                      </a:r>
                    </a:p>
                  </a:txBody>
                  <a:tcPr marL="85595" marR="85595" marT="42797" marB="42797" anchor="ctr">
                    <a:lnL>
                      <a:noFill/>
                    </a:lnL>
                    <a:lnR>
                      <a:noFill/>
                    </a:lnR>
                    <a:lnT>
                      <a:noFill/>
                    </a:lnT>
                    <a:lnB>
                      <a:noFill/>
                    </a:lnB>
                    <a:noFill/>
                  </a:tcPr>
                </a:tc>
                <a:tc>
                  <a:txBody>
                    <a:bodyPr/>
                    <a:lstStyle/>
                    <a:p>
                      <a:r>
                        <a:rPr lang="es-EC" sz="1700" dirty="0"/>
                        <a:t>Innovación, accesibilidad, diversidad, tecnología</a:t>
                      </a:r>
                    </a:p>
                  </a:txBody>
                  <a:tcPr marL="85595" marR="85595" marT="42797" marB="42797" anchor="ctr">
                    <a:lnL>
                      <a:noFill/>
                    </a:lnL>
                    <a:lnR>
                      <a:noFill/>
                    </a:lnR>
                    <a:lnT>
                      <a:noFill/>
                    </a:lnT>
                    <a:lnB>
                      <a:noFill/>
                    </a:lnB>
                    <a:noFill/>
                  </a:tcPr>
                </a:tc>
                <a:extLst>
                  <a:ext uri="{0D108BD9-81ED-4DB2-BD59-A6C34878D82A}">
                    <a16:rowId xmlns:a16="http://schemas.microsoft.com/office/drawing/2014/main" val="3824009732"/>
                  </a:ext>
                </a:extLst>
              </a:tr>
            </a:tbl>
          </a:graphicData>
        </a:graphic>
      </p:graphicFrame>
      <p:sp>
        <p:nvSpPr>
          <p:cNvPr id="13" name="AutoShape 11" descr="Starbucks">
            <a:extLst>
              <a:ext uri="{FF2B5EF4-FFF2-40B4-BE49-F238E27FC236}">
                <a16:creationId xmlns:a16="http://schemas.microsoft.com/office/drawing/2014/main" id="{32F19867-2935-9CEE-DCB5-10583BCDAD4E}"/>
              </a:ext>
            </a:extLst>
          </p:cNvPr>
          <p:cNvSpPr>
            <a:spLocks noChangeAspect="1" noChangeArrowheads="1"/>
          </p:cNvSpPr>
          <p:nvPr/>
        </p:nvSpPr>
        <p:spPr bwMode="auto">
          <a:xfrm>
            <a:off x="1409700" y="21701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14" name="AutoShape 12" descr="McDonald's">
            <a:extLst>
              <a:ext uri="{FF2B5EF4-FFF2-40B4-BE49-F238E27FC236}">
                <a16:creationId xmlns:a16="http://schemas.microsoft.com/office/drawing/2014/main" id="{D75A1F26-EEF6-FF61-5CFA-CA81FFD88F7C}"/>
              </a:ext>
            </a:extLst>
          </p:cNvPr>
          <p:cNvSpPr>
            <a:spLocks noChangeAspect="1" noChangeArrowheads="1"/>
          </p:cNvSpPr>
          <p:nvPr/>
        </p:nvSpPr>
        <p:spPr bwMode="auto">
          <a:xfrm>
            <a:off x="1409700" y="21701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2063" name="Picture 15" descr="15 slogans de las marcas que nunca pudiste sacarte la cabeza">
            <a:extLst>
              <a:ext uri="{FF2B5EF4-FFF2-40B4-BE49-F238E27FC236}">
                <a16:creationId xmlns:a16="http://schemas.microsoft.com/office/drawing/2014/main" id="{A9F6BB8F-C2A5-AECA-B296-72BA9EE6F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306" y="272248"/>
            <a:ext cx="1884362" cy="1884362"/>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Starbucks Coffee: Starbucks misión, visión y valores">
            <a:extLst>
              <a:ext uri="{FF2B5EF4-FFF2-40B4-BE49-F238E27FC236}">
                <a16:creationId xmlns:a16="http://schemas.microsoft.com/office/drawing/2014/main" id="{934258D0-E106-2469-4030-2D292C83A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280" y="152400"/>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Logo Nike PNG transparente - StickPNG">
            <a:extLst>
              <a:ext uri="{FF2B5EF4-FFF2-40B4-BE49-F238E27FC236}">
                <a16:creationId xmlns:a16="http://schemas.microsoft.com/office/drawing/2014/main" id="{37A36DE0-A3FC-907B-5493-854613666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5882" y="523875"/>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Google Logo Red Social - Gráficos vectoriales gratis en Pixabay">
            <a:extLst>
              <a:ext uri="{FF2B5EF4-FFF2-40B4-BE49-F238E27FC236}">
                <a16:creationId xmlns:a16="http://schemas.microsoft.com/office/drawing/2014/main" id="{D7F99954-67A1-C5E2-12AE-C69EA92FA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5663" y="439729"/>
            <a:ext cx="3098800" cy="154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412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1138</TotalTime>
  <Words>2355</Words>
  <Application>Microsoft Office PowerPoint</Application>
  <PresentationFormat>Personalizado</PresentationFormat>
  <Paragraphs>319</Paragraphs>
  <Slides>26</Slides>
  <Notes>26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Roboto Slab</vt:lpstr>
      <vt:lpstr>Roboto</vt:lpstr>
      <vt:lpstr>Roboto Bold</vt:lpstr>
      <vt:lpstr>Arial</vt:lpstr>
      <vt:lpstr>Google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SALAZAR TAPIA MONICA PATRICIA</cp:lastModifiedBy>
  <cp:revision>35</cp:revision>
  <dcterms:created xsi:type="dcterms:W3CDTF">2025-04-29T22:00:23Z</dcterms:created>
  <dcterms:modified xsi:type="dcterms:W3CDTF">2025-12-18T16:15:55Z</dcterms:modified>
</cp:coreProperties>
</file>